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784" r:id="rId1"/>
  </p:sldMasterIdLst>
  <p:sldIdLst>
    <p:sldId id="256" r:id="rId2"/>
    <p:sldId id="257" r:id="rId3"/>
    <p:sldId id="258" r:id="rId4"/>
    <p:sldId id="308" r:id="rId5"/>
    <p:sldId id="301" r:id="rId6"/>
    <p:sldId id="304" r:id="rId7"/>
    <p:sldId id="306" r:id="rId8"/>
    <p:sldId id="305" r:id="rId9"/>
    <p:sldId id="307" r:id="rId10"/>
    <p:sldId id="300" r:id="rId11"/>
    <p:sldId id="294"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10" d="100"/>
          <a:sy n="110" d="100"/>
        </p:scale>
        <p:origin x="552" y="10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58F96F38-35F7-4DEA-A5A1-90E3DE991BC9}" type="datetimeFigureOut">
              <a:rPr lang="en-ZW" smtClean="0"/>
              <a:t>13/1/2020</a:t>
            </a:fld>
            <a:endParaRPr lang="en-ZW"/>
          </a:p>
        </p:txBody>
      </p:sp>
      <p:sp>
        <p:nvSpPr>
          <p:cNvPr id="5" name="Footer Placeholder 4"/>
          <p:cNvSpPr>
            <a:spLocks noGrp="1"/>
          </p:cNvSpPr>
          <p:nvPr>
            <p:ph type="ftr" sz="quarter" idx="11"/>
          </p:nvPr>
        </p:nvSpPr>
        <p:spPr/>
        <p:txBody>
          <a:bodyPr/>
          <a:lstStyle/>
          <a:p>
            <a:endParaRPr lang="en-ZW"/>
          </a:p>
        </p:txBody>
      </p:sp>
      <p:sp>
        <p:nvSpPr>
          <p:cNvPr id="6" name="Slide Number Placeholder 5"/>
          <p:cNvSpPr>
            <a:spLocks noGrp="1"/>
          </p:cNvSpPr>
          <p:nvPr>
            <p:ph type="sldNum" sz="quarter" idx="12"/>
          </p:nvPr>
        </p:nvSpPr>
        <p:spPr/>
        <p:txBody>
          <a:bodyPr/>
          <a:lstStyle/>
          <a:p>
            <a:fld id="{0F621587-234A-4C25-A2E0-3EAC81513A27}" type="slidenum">
              <a:rPr lang="en-ZW" smtClean="0"/>
              <a:t>‹#›</a:t>
            </a:fld>
            <a:endParaRPr lang="en-ZW"/>
          </a:p>
        </p:txBody>
      </p:sp>
    </p:spTree>
    <p:extLst>
      <p:ext uri="{BB962C8B-B14F-4D97-AF65-F5344CB8AC3E}">
        <p14:creationId xmlns:p14="http://schemas.microsoft.com/office/powerpoint/2010/main" val="26061475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8F96F38-35F7-4DEA-A5A1-90E3DE991BC9}" type="datetimeFigureOut">
              <a:rPr lang="en-ZW" smtClean="0"/>
              <a:t>13/1/2020</a:t>
            </a:fld>
            <a:endParaRPr lang="en-ZW"/>
          </a:p>
        </p:txBody>
      </p:sp>
      <p:sp>
        <p:nvSpPr>
          <p:cNvPr id="5" name="Footer Placeholder 4"/>
          <p:cNvSpPr>
            <a:spLocks noGrp="1"/>
          </p:cNvSpPr>
          <p:nvPr>
            <p:ph type="ftr" sz="quarter" idx="11"/>
          </p:nvPr>
        </p:nvSpPr>
        <p:spPr/>
        <p:txBody>
          <a:bodyPr/>
          <a:lstStyle/>
          <a:p>
            <a:endParaRPr lang="en-ZW"/>
          </a:p>
        </p:txBody>
      </p:sp>
      <p:sp>
        <p:nvSpPr>
          <p:cNvPr id="6" name="Slide Number Placeholder 5"/>
          <p:cNvSpPr>
            <a:spLocks noGrp="1"/>
          </p:cNvSpPr>
          <p:nvPr>
            <p:ph type="sldNum" sz="quarter" idx="12"/>
          </p:nvPr>
        </p:nvSpPr>
        <p:spPr/>
        <p:txBody>
          <a:bodyPr/>
          <a:lstStyle/>
          <a:p>
            <a:fld id="{0F621587-234A-4C25-A2E0-3EAC81513A27}" type="slidenum">
              <a:rPr lang="en-ZW" smtClean="0"/>
              <a:t>‹#›</a:t>
            </a:fld>
            <a:endParaRPr lang="en-ZW"/>
          </a:p>
        </p:txBody>
      </p:sp>
    </p:spTree>
    <p:extLst>
      <p:ext uri="{BB962C8B-B14F-4D97-AF65-F5344CB8AC3E}">
        <p14:creationId xmlns:p14="http://schemas.microsoft.com/office/powerpoint/2010/main" val="30094854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8F96F38-35F7-4DEA-A5A1-90E3DE991BC9}" type="datetimeFigureOut">
              <a:rPr lang="en-ZW" smtClean="0"/>
              <a:t>13/1/2020</a:t>
            </a:fld>
            <a:endParaRPr lang="en-ZW"/>
          </a:p>
        </p:txBody>
      </p:sp>
      <p:sp>
        <p:nvSpPr>
          <p:cNvPr id="5" name="Footer Placeholder 4"/>
          <p:cNvSpPr>
            <a:spLocks noGrp="1"/>
          </p:cNvSpPr>
          <p:nvPr>
            <p:ph type="ftr" sz="quarter" idx="11"/>
          </p:nvPr>
        </p:nvSpPr>
        <p:spPr/>
        <p:txBody>
          <a:bodyPr/>
          <a:lstStyle/>
          <a:p>
            <a:endParaRPr lang="en-ZW"/>
          </a:p>
        </p:txBody>
      </p:sp>
      <p:sp>
        <p:nvSpPr>
          <p:cNvPr id="6" name="Slide Number Placeholder 5"/>
          <p:cNvSpPr>
            <a:spLocks noGrp="1"/>
          </p:cNvSpPr>
          <p:nvPr>
            <p:ph type="sldNum" sz="quarter" idx="12"/>
          </p:nvPr>
        </p:nvSpPr>
        <p:spPr/>
        <p:txBody>
          <a:bodyPr/>
          <a:lstStyle/>
          <a:p>
            <a:fld id="{0F621587-234A-4C25-A2E0-3EAC81513A27}" type="slidenum">
              <a:rPr lang="en-ZW" smtClean="0"/>
              <a:t>‹#›</a:t>
            </a:fld>
            <a:endParaRPr lang="en-ZW"/>
          </a:p>
        </p:txBody>
      </p:sp>
    </p:spTree>
    <p:extLst>
      <p:ext uri="{BB962C8B-B14F-4D97-AF65-F5344CB8AC3E}">
        <p14:creationId xmlns:p14="http://schemas.microsoft.com/office/powerpoint/2010/main" val="3251585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58F96F38-35F7-4DEA-A5A1-90E3DE991BC9}" type="datetimeFigureOut">
              <a:rPr lang="en-ZW" smtClean="0"/>
              <a:t>13/1/2020</a:t>
            </a:fld>
            <a:endParaRPr lang="en-ZW"/>
          </a:p>
        </p:txBody>
      </p:sp>
      <p:sp>
        <p:nvSpPr>
          <p:cNvPr id="6" name="Footer Placeholder 5"/>
          <p:cNvSpPr>
            <a:spLocks noGrp="1"/>
          </p:cNvSpPr>
          <p:nvPr>
            <p:ph type="ftr" sz="quarter" idx="11"/>
          </p:nvPr>
        </p:nvSpPr>
        <p:spPr/>
        <p:txBody>
          <a:bodyPr/>
          <a:lstStyle/>
          <a:p>
            <a:endParaRPr lang="en-ZW"/>
          </a:p>
        </p:txBody>
      </p:sp>
      <p:sp>
        <p:nvSpPr>
          <p:cNvPr id="7" name="Slide Number Placeholder 6"/>
          <p:cNvSpPr>
            <a:spLocks noGrp="1"/>
          </p:cNvSpPr>
          <p:nvPr>
            <p:ph type="sldNum" sz="quarter" idx="12"/>
          </p:nvPr>
        </p:nvSpPr>
        <p:spPr/>
        <p:txBody>
          <a:bodyPr/>
          <a:lstStyle/>
          <a:p>
            <a:fld id="{0F621587-234A-4C25-A2E0-3EAC81513A27}" type="slidenum">
              <a:rPr lang="en-ZW" smtClean="0"/>
              <a:t>‹#›</a:t>
            </a:fld>
            <a:endParaRPr lang="en-ZW"/>
          </a:p>
        </p:txBody>
      </p:sp>
    </p:spTree>
    <p:extLst>
      <p:ext uri="{BB962C8B-B14F-4D97-AF65-F5344CB8AC3E}">
        <p14:creationId xmlns:p14="http://schemas.microsoft.com/office/powerpoint/2010/main" val="4279685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58F96F38-35F7-4DEA-A5A1-90E3DE991BC9}" type="datetimeFigureOut">
              <a:rPr lang="en-ZW" smtClean="0"/>
              <a:t>13/1/2020</a:t>
            </a:fld>
            <a:endParaRPr lang="en-ZW"/>
          </a:p>
        </p:txBody>
      </p:sp>
      <p:sp>
        <p:nvSpPr>
          <p:cNvPr id="8" name="Footer Placeholder 7"/>
          <p:cNvSpPr>
            <a:spLocks noGrp="1"/>
          </p:cNvSpPr>
          <p:nvPr>
            <p:ph type="ftr" sz="quarter" idx="11"/>
          </p:nvPr>
        </p:nvSpPr>
        <p:spPr/>
        <p:txBody>
          <a:bodyPr/>
          <a:lstStyle/>
          <a:p>
            <a:endParaRPr lang="en-ZW"/>
          </a:p>
        </p:txBody>
      </p:sp>
      <p:sp>
        <p:nvSpPr>
          <p:cNvPr id="9" name="Slide Number Placeholder 8"/>
          <p:cNvSpPr>
            <a:spLocks noGrp="1"/>
          </p:cNvSpPr>
          <p:nvPr>
            <p:ph type="sldNum" sz="quarter" idx="12"/>
          </p:nvPr>
        </p:nvSpPr>
        <p:spPr/>
        <p:txBody>
          <a:bodyPr/>
          <a:lstStyle/>
          <a:p>
            <a:fld id="{0F621587-234A-4C25-A2E0-3EAC81513A27}" type="slidenum">
              <a:rPr lang="en-ZW" smtClean="0"/>
              <a:t>‹#›</a:t>
            </a:fld>
            <a:endParaRPr lang="en-ZW"/>
          </a:p>
        </p:txBody>
      </p:sp>
    </p:spTree>
    <p:extLst>
      <p:ext uri="{BB962C8B-B14F-4D97-AF65-F5344CB8AC3E}">
        <p14:creationId xmlns:p14="http://schemas.microsoft.com/office/powerpoint/2010/main" val="8262399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58F96F38-35F7-4DEA-A5A1-90E3DE991BC9}" type="datetimeFigureOut">
              <a:rPr lang="en-ZW" smtClean="0"/>
              <a:t>13/1/2020</a:t>
            </a:fld>
            <a:endParaRPr lang="en-ZW"/>
          </a:p>
        </p:txBody>
      </p:sp>
      <p:sp>
        <p:nvSpPr>
          <p:cNvPr id="4" name="Footer Placeholder 3"/>
          <p:cNvSpPr>
            <a:spLocks noGrp="1"/>
          </p:cNvSpPr>
          <p:nvPr>
            <p:ph type="ftr" sz="quarter" idx="11"/>
          </p:nvPr>
        </p:nvSpPr>
        <p:spPr/>
        <p:txBody>
          <a:bodyPr/>
          <a:lstStyle/>
          <a:p>
            <a:endParaRPr lang="en-ZW"/>
          </a:p>
        </p:txBody>
      </p:sp>
      <p:sp>
        <p:nvSpPr>
          <p:cNvPr id="5" name="Slide Number Placeholder 4"/>
          <p:cNvSpPr>
            <a:spLocks noGrp="1"/>
          </p:cNvSpPr>
          <p:nvPr>
            <p:ph type="sldNum" sz="quarter" idx="12"/>
          </p:nvPr>
        </p:nvSpPr>
        <p:spPr/>
        <p:txBody>
          <a:bodyPr/>
          <a:lstStyle/>
          <a:p>
            <a:fld id="{0F621587-234A-4C25-A2E0-3EAC81513A27}" type="slidenum">
              <a:rPr lang="en-ZW" smtClean="0"/>
              <a:t>‹#›</a:t>
            </a:fld>
            <a:endParaRPr lang="en-ZW"/>
          </a:p>
        </p:txBody>
      </p:sp>
    </p:spTree>
    <p:extLst>
      <p:ext uri="{BB962C8B-B14F-4D97-AF65-F5344CB8AC3E}">
        <p14:creationId xmlns:p14="http://schemas.microsoft.com/office/powerpoint/2010/main" val="35014278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F96F38-35F7-4DEA-A5A1-90E3DE991BC9}" type="datetimeFigureOut">
              <a:rPr lang="en-ZW" smtClean="0"/>
              <a:t>13/1/2020</a:t>
            </a:fld>
            <a:endParaRPr lang="en-ZW"/>
          </a:p>
        </p:txBody>
      </p:sp>
      <p:sp>
        <p:nvSpPr>
          <p:cNvPr id="3" name="Footer Placeholder 2"/>
          <p:cNvSpPr>
            <a:spLocks noGrp="1"/>
          </p:cNvSpPr>
          <p:nvPr>
            <p:ph type="ftr" sz="quarter" idx="11"/>
          </p:nvPr>
        </p:nvSpPr>
        <p:spPr/>
        <p:txBody>
          <a:bodyPr/>
          <a:lstStyle/>
          <a:p>
            <a:endParaRPr lang="en-ZW"/>
          </a:p>
        </p:txBody>
      </p:sp>
      <p:sp>
        <p:nvSpPr>
          <p:cNvPr id="4" name="Slide Number Placeholder 3"/>
          <p:cNvSpPr>
            <a:spLocks noGrp="1"/>
          </p:cNvSpPr>
          <p:nvPr>
            <p:ph type="sldNum" sz="quarter" idx="12"/>
          </p:nvPr>
        </p:nvSpPr>
        <p:spPr/>
        <p:txBody>
          <a:bodyPr/>
          <a:lstStyle/>
          <a:p>
            <a:fld id="{0F621587-234A-4C25-A2E0-3EAC81513A27}" type="slidenum">
              <a:rPr lang="en-ZW" smtClean="0"/>
              <a:t>‹#›</a:t>
            </a:fld>
            <a:endParaRPr lang="en-ZW"/>
          </a:p>
        </p:txBody>
      </p:sp>
    </p:spTree>
    <p:extLst>
      <p:ext uri="{BB962C8B-B14F-4D97-AF65-F5344CB8AC3E}">
        <p14:creationId xmlns:p14="http://schemas.microsoft.com/office/powerpoint/2010/main" val="11869688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8F96F38-35F7-4DEA-A5A1-90E3DE991BC9}" type="datetimeFigureOut">
              <a:rPr lang="en-ZW" smtClean="0"/>
              <a:t>13/1/2020</a:t>
            </a:fld>
            <a:endParaRPr lang="en-ZW"/>
          </a:p>
        </p:txBody>
      </p:sp>
      <p:sp>
        <p:nvSpPr>
          <p:cNvPr id="6" name="Footer Placeholder 5"/>
          <p:cNvSpPr>
            <a:spLocks noGrp="1"/>
          </p:cNvSpPr>
          <p:nvPr>
            <p:ph type="ftr" sz="quarter" idx="11"/>
          </p:nvPr>
        </p:nvSpPr>
        <p:spPr/>
        <p:txBody>
          <a:bodyPr/>
          <a:lstStyle/>
          <a:p>
            <a:endParaRPr lang="en-ZW"/>
          </a:p>
        </p:txBody>
      </p:sp>
      <p:sp>
        <p:nvSpPr>
          <p:cNvPr id="7" name="Slide Number Placeholder 6"/>
          <p:cNvSpPr>
            <a:spLocks noGrp="1"/>
          </p:cNvSpPr>
          <p:nvPr>
            <p:ph type="sldNum" sz="quarter" idx="12"/>
          </p:nvPr>
        </p:nvSpPr>
        <p:spPr/>
        <p:txBody>
          <a:bodyPr/>
          <a:lstStyle/>
          <a:p>
            <a:fld id="{0F621587-234A-4C25-A2E0-3EAC81513A27}" type="slidenum">
              <a:rPr lang="en-ZW" smtClean="0"/>
              <a:t>‹#›</a:t>
            </a:fld>
            <a:endParaRPr lang="en-ZW"/>
          </a:p>
        </p:txBody>
      </p:sp>
    </p:spTree>
    <p:extLst>
      <p:ext uri="{BB962C8B-B14F-4D97-AF65-F5344CB8AC3E}">
        <p14:creationId xmlns:p14="http://schemas.microsoft.com/office/powerpoint/2010/main" val="12091185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8F96F38-35F7-4DEA-A5A1-90E3DE991BC9}" type="datetimeFigureOut">
              <a:rPr lang="en-ZW" smtClean="0"/>
              <a:t>13/1/2020</a:t>
            </a:fld>
            <a:endParaRPr lang="en-ZW"/>
          </a:p>
        </p:txBody>
      </p:sp>
      <p:sp>
        <p:nvSpPr>
          <p:cNvPr id="6" name="Footer Placeholder 5"/>
          <p:cNvSpPr>
            <a:spLocks noGrp="1"/>
          </p:cNvSpPr>
          <p:nvPr>
            <p:ph type="ftr" sz="quarter" idx="11"/>
          </p:nvPr>
        </p:nvSpPr>
        <p:spPr/>
        <p:txBody>
          <a:bodyPr/>
          <a:lstStyle/>
          <a:p>
            <a:endParaRPr lang="en-ZW"/>
          </a:p>
        </p:txBody>
      </p:sp>
      <p:sp>
        <p:nvSpPr>
          <p:cNvPr id="7" name="Slide Number Placeholder 6"/>
          <p:cNvSpPr>
            <a:spLocks noGrp="1"/>
          </p:cNvSpPr>
          <p:nvPr>
            <p:ph type="sldNum" sz="quarter" idx="12"/>
          </p:nvPr>
        </p:nvSpPr>
        <p:spPr/>
        <p:txBody>
          <a:bodyPr/>
          <a:lstStyle/>
          <a:p>
            <a:fld id="{0F621587-234A-4C25-A2E0-3EAC81513A27}" type="slidenum">
              <a:rPr lang="en-ZW" smtClean="0"/>
              <a:t>‹#›</a:t>
            </a:fld>
            <a:endParaRPr lang="en-ZW"/>
          </a:p>
        </p:txBody>
      </p:sp>
    </p:spTree>
    <p:extLst>
      <p:ext uri="{BB962C8B-B14F-4D97-AF65-F5344CB8AC3E}">
        <p14:creationId xmlns:p14="http://schemas.microsoft.com/office/powerpoint/2010/main" val="39809844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8F96F38-35F7-4DEA-A5A1-90E3DE991BC9}" type="datetimeFigureOut">
              <a:rPr lang="en-ZW" smtClean="0"/>
              <a:t>13/1/2020</a:t>
            </a:fld>
            <a:endParaRPr lang="en-ZW"/>
          </a:p>
        </p:txBody>
      </p:sp>
      <p:sp>
        <p:nvSpPr>
          <p:cNvPr id="5" name="Footer Placeholder 4"/>
          <p:cNvSpPr>
            <a:spLocks noGrp="1"/>
          </p:cNvSpPr>
          <p:nvPr>
            <p:ph type="ftr" sz="quarter" idx="11"/>
          </p:nvPr>
        </p:nvSpPr>
        <p:spPr/>
        <p:txBody>
          <a:bodyPr/>
          <a:lstStyle/>
          <a:p>
            <a:endParaRPr lang="en-ZW"/>
          </a:p>
        </p:txBody>
      </p:sp>
      <p:sp>
        <p:nvSpPr>
          <p:cNvPr id="6" name="Slide Number Placeholder 5"/>
          <p:cNvSpPr>
            <a:spLocks noGrp="1"/>
          </p:cNvSpPr>
          <p:nvPr>
            <p:ph type="sldNum" sz="quarter" idx="12"/>
          </p:nvPr>
        </p:nvSpPr>
        <p:spPr/>
        <p:txBody>
          <a:bodyPr/>
          <a:lstStyle/>
          <a:p>
            <a:fld id="{0F621587-234A-4C25-A2E0-3EAC81513A27}" type="slidenum">
              <a:rPr lang="en-ZW" smtClean="0"/>
              <a:t>‹#›</a:t>
            </a:fld>
            <a:endParaRPr lang="en-ZW"/>
          </a:p>
        </p:txBody>
      </p:sp>
    </p:spTree>
    <p:extLst>
      <p:ext uri="{BB962C8B-B14F-4D97-AF65-F5344CB8AC3E}">
        <p14:creationId xmlns:p14="http://schemas.microsoft.com/office/powerpoint/2010/main" val="14535587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8F96F38-35F7-4DEA-A5A1-90E3DE991BC9}" type="datetimeFigureOut">
              <a:rPr lang="en-ZW" smtClean="0"/>
              <a:t>13/1/2020</a:t>
            </a:fld>
            <a:endParaRPr lang="en-ZW"/>
          </a:p>
        </p:txBody>
      </p:sp>
      <p:sp>
        <p:nvSpPr>
          <p:cNvPr id="5" name="Footer Placeholder 4"/>
          <p:cNvSpPr>
            <a:spLocks noGrp="1"/>
          </p:cNvSpPr>
          <p:nvPr>
            <p:ph type="ftr" sz="quarter" idx="11"/>
          </p:nvPr>
        </p:nvSpPr>
        <p:spPr/>
        <p:txBody>
          <a:bodyPr/>
          <a:lstStyle/>
          <a:p>
            <a:endParaRPr lang="en-ZW"/>
          </a:p>
        </p:txBody>
      </p:sp>
      <p:sp>
        <p:nvSpPr>
          <p:cNvPr id="6" name="Slide Number Placeholder 5"/>
          <p:cNvSpPr>
            <a:spLocks noGrp="1"/>
          </p:cNvSpPr>
          <p:nvPr>
            <p:ph type="sldNum" sz="quarter" idx="12"/>
          </p:nvPr>
        </p:nvSpPr>
        <p:spPr/>
        <p:txBody>
          <a:bodyPr/>
          <a:lstStyle/>
          <a:p>
            <a:fld id="{0F621587-234A-4C25-A2E0-3EAC81513A27}" type="slidenum">
              <a:rPr lang="en-ZW" smtClean="0"/>
              <a:t>‹#›</a:t>
            </a:fld>
            <a:endParaRPr lang="en-ZW"/>
          </a:p>
        </p:txBody>
      </p:sp>
    </p:spTree>
    <p:extLst>
      <p:ext uri="{BB962C8B-B14F-4D97-AF65-F5344CB8AC3E}">
        <p14:creationId xmlns:p14="http://schemas.microsoft.com/office/powerpoint/2010/main" val="37428318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F96F38-35F7-4DEA-A5A1-90E3DE991BC9}" type="datetimeFigureOut">
              <a:rPr lang="en-ZW" smtClean="0"/>
              <a:t>13/1/2020</a:t>
            </a:fld>
            <a:endParaRPr lang="en-ZW"/>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W"/>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621587-234A-4C25-A2E0-3EAC81513A27}" type="slidenum">
              <a:rPr lang="en-ZW" smtClean="0"/>
              <a:t>‹#›</a:t>
            </a:fld>
            <a:endParaRPr lang="en-ZW"/>
          </a:p>
        </p:txBody>
      </p:sp>
    </p:spTree>
    <p:extLst>
      <p:ext uri="{BB962C8B-B14F-4D97-AF65-F5344CB8AC3E}">
        <p14:creationId xmlns:p14="http://schemas.microsoft.com/office/powerpoint/2010/main" val="1279919319"/>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627017"/>
            <a:ext cx="12191999" cy="1227909"/>
          </a:xfrm>
        </p:spPr>
        <p:txBody>
          <a:bodyPr>
            <a:noAutofit/>
          </a:bodyPr>
          <a:lstStyle/>
          <a:p>
            <a:br>
              <a:rPr lang="en-GB" sz="2800" b="1" dirty="0">
                <a:latin typeface="Times New Roman" panose="02020603050405020304" pitchFamily="18" charset="0"/>
                <a:cs typeface="Times New Roman" panose="02020603050405020304" pitchFamily="18" charset="0"/>
              </a:rPr>
            </a:br>
            <a:br>
              <a:rPr lang="en-GB" sz="2800" b="1" dirty="0">
                <a:latin typeface="Times New Roman" panose="02020603050405020304" pitchFamily="18" charset="0"/>
                <a:cs typeface="Times New Roman" panose="02020603050405020304" pitchFamily="18" charset="0"/>
              </a:rPr>
            </a:br>
            <a:br>
              <a:rPr lang="en-GB" sz="2800" b="1" dirty="0">
                <a:latin typeface="Times New Roman" panose="02020603050405020304" pitchFamily="18" charset="0"/>
                <a:cs typeface="Times New Roman" panose="02020603050405020304" pitchFamily="18" charset="0"/>
              </a:rPr>
            </a:br>
            <a:br>
              <a:rPr lang="en-GB" sz="2800" b="1" dirty="0">
                <a:latin typeface="Times New Roman" panose="02020603050405020304" pitchFamily="18" charset="0"/>
                <a:cs typeface="Times New Roman" panose="02020603050405020304" pitchFamily="18" charset="0"/>
              </a:rPr>
            </a:br>
            <a:br>
              <a:rPr lang="en-GB" sz="2800" b="1" dirty="0">
                <a:latin typeface="Times New Roman" panose="02020603050405020304" pitchFamily="18" charset="0"/>
                <a:cs typeface="Times New Roman" panose="02020603050405020304" pitchFamily="18" charset="0"/>
              </a:rPr>
            </a:br>
            <a:br>
              <a:rPr lang="en-GB" sz="2800" b="1" dirty="0">
                <a:latin typeface="Times New Roman" panose="02020603050405020304" pitchFamily="18" charset="0"/>
                <a:cs typeface="Times New Roman" panose="02020603050405020304" pitchFamily="18" charset="0"/>
              </a:rPr>
            </a:br>
            <a:r>
              <a:rPr lang="en-GB" sz="2800" b="1" dirty="0">
                <a:latin typeface="Times New Roman" panose="02020603050405020304" pitchFamily="18" charset="0"/>
                <a:cs typeface="Times New Roman" panose="02020603050405020304" pitchFamily="18" charset="0"/>
              </a:rPr>
              <a:t>When Possession of Minerals Becomes a </a:t>
            </a:r>
            <a:r>
              <a:rPr lang="en-GB" sz="2800" b="1" dirty="0" err="1">
                <a:latin typeface="Times New Roman" panose="02020603050405020304" pitchFamily="18" charset="0"/>
                <a:cs typeface="Times New Roman" panose="02020603050405020304" pitchFamily="18" charset="0"/>
              </a:rPr>
              <a:t>Mis</a:t>
            </a:r>
            <a:r>
              <a:rPr lang="en-GB" sz="2800" b="1" dirty="0">
                <a:latin typeface="Times New Roman" panose="02020603050405020304" pitchFamily="18" charset="0"/>
                <a:cs typeface="Times New Roman" panose="02020603050405020304" pitchFamily="18" charset="0"/>
              </a:rPr>
              <a:t> (Fortune): Coal Mining and Assemblages of Community Celebrations and Protests in Malawi</a:t>
            </a:r>
            <a:br>
              <a:rPr lang="en-GB" dirty="0"/>
            </a:br>
            <a:endParaRPr lang="en-GB" sz="24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0" y="2664823"/>
            <a:ext cx="12192000" cy="2834640"/>
          </a:xfrm>
        </p:spPr>
        <p:txBody>
          <a:bodyPr>
            <a:normAutofit/>
          </a:bodyPr>
          <a:lstStyle/>
          <a:p>
            <a:pPr algn="ctr"/>
            <a:r>
              <a:rPr lang="en-ZW" dirty="0">
                <a:latin typeface="Times New Roman" panose="02020603050405020304" pitchFamily="18" charset="0"/>
                <a:cs typeface="Times New Roman" panose="02020603050405020304" pitchFamily="18" charset="0"/>
              </a:rPr>
              <a:t>Sane </a:t>
            </a:r>
            <a:r>
              <a:rPr lang="en-ZW" dirty="0" err="1">
                <a:latin typeface="Times New Roman" panose="02020603050405020304" pitchFamily="18" charset="0"/>
                <a:cs typeface="Times New Roman" panose="02020603050405020304" pitchFamily="18" charset="0"/>
              </a:rPr>
              <a:t>Pashane</a:t>
            </a:r>
            <a:r>
              <a:rPr lang="en-ZW" dirty="0">
                <a:latin typeface="Times New Roman" panose="02020603050405020304" pitchFamily="18" charset="0"/>
                <a:cs typeface="Times New Roman" panose="02020603050405020304" pitchFamily="18" charset="0"/>
              </a:rPr>
              <a:t> Zuka</a:t>
            </a:r>
          </a:p>
          <a:p>
            <a:pPr algn="ctr"/>
            <a:endParaRPr lang="en-ZW" dirty="0">
              <a:latin typeface="Times New Roman" panose="02020603050405020304" pitchFamily="18" charset="0"/>
              <a:cs typeface="Times New Roman" panose="02020603050405020304" pitchFamily="18" charset="0"/>
            </a:endParaRPr>
          </a:p>
          <a:p>
            <a:pPr algn="ctr"/>
            <a:endParaRPr lang="en-ZW" dirty="0">
              <a:latin typeface="Times New Roman" panose="02020603050405020304" pitchFamily="18" charset="0"/>
              <a:cs typeface="Times New Roman" panose="02020603050405020304" pitchFamily="18" charset="0"/>
            </a:endParaRPr>
          </a:p>
          <a:p>
            <a:pPr algn="ctr"/>
            <a:r>
              <a:rPr lang="en-ZW" dirty="0">
                <a:latin typeface="Times New Roman" panose="02020603050405020304" pitchFamily="18" charset="0"/>
                <a:cs typeface="Times New Roman" panose="02020603050405020304" pitchFamily="18" charset="0"/>
              </a:rPr>
              <a:t>University of Edinburgh, School of Social and Political Science</a:t>
            </a:r>
          </a:p>
          <a:p>
            <a:pPr algn="ctr"/>
            <a:endParaRPr lang="en-ZW" dirty="0">
              <a:latin typeface="Times New Roman" panose="02020603050405020304" pitchFamily="18" charset="0"/>
              <a:cs typeface="Times New Roman" panose="02020603050405020304" pitchFamily="18" charset="0"/>
            </a:endParaRPr>
          </a:p>
          <a:p>
            <a:pPr algn="ctr"/>
            <a:r>
              <a:rPr lang="en-ZW" dirty="0">
                <a:latin typeface="Times New Roman" panose="02020603050405020304" pitchFamily="18" charset="0"/>
                <a:cs typeface="Times New Roman" panose="02020603050405020304" pitchFamily="18" charset="0"/>
              </a:rPr>
              <a:t>PhD Student in International Development</a:t>
            </a:r>
          </a:p>
        </p:txBody>
      </p:sp>
    </p:spTree>
    <p:extLst>
      <p:ext uri="{BB962C8B-B14F-4D97-AF65-F5344CB8AC3E}">
        <p14:creationId xmlns:p14="http://schemas.microsoft.com/office/powerpoint/2010/main" val="2527832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
            <a:ext cx="12191998" cy="1031966"/>
          </a:xfrm>
        </p:spPr>
        <p:txBody>
          <a:bodyPr>
            <a:normAutofit/>
          </a:bodyPr>
          <a:lstStyle/>
          <a:p>
            <a:pPr algn="ctr"/>
            <a:r>
              <a:rPr lang="en-ZW" sz="3600" dirty="0">
                <a:latin typeface="Times New Roman" panose="02020603050405020304" pitchFamily="18" charset="0"/>
                <a:cs typeface="Times New Roman" panose="02020603050405020304" pitchFamily="18" charset="0"/>
              </a:rPr>
              <a:t>Key Questions and Outline</a:t>
            </a:r>
          </a:p>
        </p:txBody>
      </p:sp>
      <p:sp>
        <p:nvSpPr>
          <p:cNvPr id="3" name="Content Placeholder 2"/>
          <p:cNvSpPr>
            <a:spLocks noGrp="1"/>
          </p:cNvSpPr>
          <p:nvPr>
            <p:ph idx="1"/>
          </p:nvPr>
        </p:nvSpPr>
        <p:spPr>
          <a:xfrm>
            <a:off x="0" y="1031967"/>
            <a:ext cx="12191999" cy="5826034"/>
          </a:xfrm>
        </p:spPr>
        <p:txBody>
          <a:bodyPr>
            <a:normAutofit/>
          </a:bodyPr>
          <a:lstStyle/>
          <a:p>
            <a:r>
              <a:rPr lang="en-ZW" dirty="0">
                <a:latin typeface="Times New Roman" panose="02020603050405020304" pitchFamily="18" charset="0"/>
                <a:cs typeface="Times New Roman" panose="02020603050405020304" pitchFamily="18" charset="0"/>
              </a:rPr>
              <a:t>What are the celebrations and where are they coming from (local communities, civil society organisations, government)</a:t>
            </a:r>
          </a:p>
          <a:p>
            <a:endParaRPr lang="en-ZW" dirty="0">
              <a:latin typeface="Times New Roman" panose="02020603050405020304" pitchFamily="18" charset="0"/>
              <a:cs typeface="Times New Roman" panose="02020603050405020304" pitchFamily="18" charset="0"/>
            </a:endParaRPr>
          </a:p>
          <a:p>
            <a:pPr marL="0" indent="0">
              <a:buNone/>
            </a:pPr>
            <a:endParaRPr lang="en-ZW" dirty="0">
              <a:latin typeface="Times New Roman" panose="02020603050405020304" pitchFamily="18" charset="0"/>
              <a:cs typeface="Times New Roman" panose="02020603050405020304" pitchFamily="18" charset="0"/>
            </a:endParaRPr>
          </a:p>
          <a:p>
            <a:r>
              <a:rPr lang="en-ZW" dirty="0">
                <a:latin typeface="Times New Roman" panose="02020603050405020304" pitchFamily="18" charset="0"/>
                <a:cs typeface="Times New Roman" panose="02020603050405020304" pitchFamily="18" charset="0"/>
              </a:rPr>
              <a:t>What are the protests and where are they coming from (local communities, civil society organisations, government)</a:t>
            </a:r>
          </a:p>
          <a:p>
            <a:endParaRPr lang="en-ZW" dirty="0">
              <a:latin typeface="Times New Roman" panose="02020603050405020304" pitchFamily="18" charset="0"/>
              <a:cs typeface="Times New Roman" panose="02020603050405020304" pitchFamily="18" charset="0"/>
            </a:endParaRPr>
          </a:p>
          <a:p>
            <a:endParaRPr lang="en-ZW" dirty="0">
              <a:latin typeface="Times New Roman" panose="02020603050405020304" pitchFamily="18" charset="0"/>
              <a:cs typeface="Times New Roman" panose="02020603050405020304" pitchFamily="18" charset="0"/>
            </a:endParaRPr>
          </a:p>
          <a:p>
            <a:r>
              <a:rPr lang="en-ZW" dirty="0">
                <a:latin typeface="Times New Roman" panose="02020603050405020304" pitchFamily="18" charset="0"/>
                <a:cs typeface="Times New Roman" panose="02020603050405020304" pitchFamily="18" charset="0"/>
              </a:rPr>
              <a:t>How are the forms of celebrations and protests changing overtime and with what implications</a:t>
            </a:r>
          </a:p>
        </p:txBody>
      </p:sp>
    </p:spTree>
    <p:extLst>
      <p:ext uri="{BB962C8B-B14F-4D97-AF65-F5344CB8AC3E}">
        <p14:creationId xmlns:p14="http://schemas.microsoft.com/office/powerpoint/2010/main" val="29007338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587829"/>
          </a:xfrm>
        </p:spPr>
        <p:txBody>
          <a:bodyPr>
            <a:normAutofit/>
          </a:bodyPr>
          <a:lstStyle/>
          <a:p>
            <a:pPr algn="ctr"/>
            <a:r>
              <a:rPr lang="en-ZW" sz="3600" b="1" dirty="0">
                <a:latin typeface="Times New Roman" panose="02020603050405020304" pitchFamily="18" charset="0"/>
                <a:cs typeface="Times New Roman" panose="02020603050405020304" pitchFamily="18" charset="0"/>
              </a:rPr>
              <a:t>Introduction and Context</a:t>
            </a:r>
          </a:p>
        </p:txBody>
      </p:sp>
      <p:sp>
        <p:nvSpPr>
          <p:cNvPr id="3" name="Content Placeholder 2"/>
          <p:cNvSpPr>
            <a:spLocks noGrp="1"/>
          </p:cNvSpPr>
          <p:nvPr>
            <p:ph idx="1"/>
          </p:nvPr>
        </p:nvSpPr>
        <p:spPr>
          <a:xfrm>
            <a:off x="78378" y="679269"/>
            <a:ext cx="12113622" cy="6178731"/>
          </a:xfrm>
        </p:spPr>
        <p:txBody>
          <a:bodyPr>
            <a:noAutofit/>
          </a:bodyPr>
          <a:lstStyle/>
          <a:p>
            <a:pPr algn="just"/>
            <a:r>
              <a:rPr lang="en-GB" sz="2400" dirty="0">
                <a:latin typeface="Times New Roman" panose="02020603050405020304" pitchFamily="18" charset="0"/>
                <a:cs typeface="Times New Roman" panose="02020603050405020304" pitchFamily="18" charset="0"/>
              </a:rPr>
              <a:t>Unprecedented levels of investment into Malawi’s extractive sector since early 2000s </a:t>
            </a:r>
          </a:p>
          <a:p>
            <a:pPr algn="just"/>
            <a:endParaRPr lang="en-GB" sz="2400" dirty="0">
              <a:latin typeface="Times New Roman" panose="02020603050405020304" pitchFamily="18" charset="0"/>
              <a:cs typeface="Times New Roman" panose="02020603050405020304" pitchFamily="18" charset="0"/>
            </a:endParaRPr>
          </a:p>
          <a:p>
            <a:pPr algn="just"/>
            <a:r>
              <a:rPr lang="en-GB" sz="2400" dirty="0">
                <a:latin typeface="Times New Roman" panose="02020603050405020304" pitchFamily="18" charset="0"/>
                <a:cs typeface="Times New Roman" panose="02020603050405020304" pitchFamily="18" charset="0"/>
              </a:rPr>
              <a:t>Generated imaginations of and optimism for socio-economic development. </a:t>
            </a:r>
          </a:p>
          <a:p>
            <a:pPr lvl="1" algn="just"/>
            <a:r>
              <a:rPr lang="en-GB" sz="2000" dirty="0">
                <a:latin typeface="Times New Roman" panose="02020603050405020304" pitchFamily="18" charset="0"/>
                <a:cs typeface="Times New Roman" panose="02020603050405020304" pitchFamily="18" charset="0"/>
              </a:rPr>
              <a:t>Between 2012 and 2014, &gt;7 coal mining licenses granted</a:t>
            </a:r>
          </a:p>
          <a:p>
            <a:pPr lvl="1" algn="just"/>
            <a:r>
              <a:rPr lang="en-GB" sz="2000" dirty="0">
                <a:latin typeface="Times New Roman" panose="02020603050405020304" pitchFamily="18" charset="0"/>
                <a:cs typeface="Times New Roman" panose="02020603050405020304" pitchFamily="18" charset="0"/>
              </a:rPr>
              <a:t>2007 = Malawi’s Large Scale Mining opens - </a:t>
            </a:r>
            <a:r>
              <a:rPr lang="en-GB" sz="2000" dirty="0" err="1">
                <a:latin typeface="Times New Roman" panose="02020603050405020304" pitchFamily="18" charset="0"/>
                <a:cs typeface="Times New Roman" panose="02020603050405020304" pitchFamily="18" charset="0"/>
              </a:rPr>
              <a:t>Kayelekera</a:t>
            </a:r>
            <a:r>
              <a:rPr lang="en-GB" sz="2000" dirty="0">
                <a:latin typeface="Times New Roman" panose="02020603050405020304" pitchFamily="18" charset="0"/>
                <a:cs typeface="Times New Roman" panose="02020603050405020304" pitchFamily="18" charset="0"/>
              </a:rPr>
              <a:t> Uranium Mines</a:t>
            </a:r>
          </a:p>
          <a:p>
            <a:pPr lvl="1" algn="just"/>
            <a:r>
              <a:rPr lang="en-GB" sz="2000" dirty="0">
                <a:latin typeface="Times New Roman" panose="02020603050405020304" pitchFamily="18" charset="0"/>
                <a:cs typeface="Times New Roman" panose="02020603050405020304" pitchFamily="18" charset="0"/>
              </a:rPr>
              <a:t>2003 to present = a number of oil exploration licenses granted (Malawi)</a:t>
            </a:r>
          </a:p>
          <a:p>
            <a:pPr lvl="1" algn="just"/>
            <a:r>
              <a:rPr lang="en-GB" sz="2000" dirty="0">
                <a:latin typeface="Times New Roman" panose="02020603050405020304" pitchFamily="18" charset="0"/>
                <a:cs typeface="Times New Roman" panose="02020603050405020304" pitchFamily="18" charset="0"/>
              </a:rPr>
              <a:t>High optimism that mining will contribute to economic growth and poverty reduction</a:t>
            </a:r>
          </a:p>
          <a:p>
            <a:pPr algn="just"/>
            <a:endParaRPr lang="en-GB" sz="2400" dirty="0">
              <a:latin typeface="Times New Roman" panose="02020603050405020304" pitchFamily="18" charset="0"/>
              <a:cs typeface="Times New Roman" panose="02020603050405020304" pitchFamily="18" charset="0"/>
            </a:endParaRPr>
          </a:p>
          <a:p>
            <a:pPr algn="just"/>
            <a:r>
              <a:rPr lang="en-GB" sz="2400" dirty="0">
                <a:latin typeface="Times New Roman" panose="02020603050405020304" pitchFamily="18" charset="0"/>
                <a:cs typeface="Times New Roman" panose="02020603050405020304" pitchFamily="18" charset="0"/>
              </a:rPr>
              <a:t>The extractive industry, however, generates multi-scalar assemblages that champion contentious extractives agendas. </a:t>
            </a:r>
          </a:p>
          <a:p>
            <a:pPr algn="just"/>
            <a:endParaRPr lang="en-GB" sz="2400" dirty="0">
              <a:latin typeface="Times New Roman" panose="02020603050405020304" pitchFamily="18" charset="0"/>
              <a:cs typeface="Times New Roman" panose="02020603050405020304" pitchFamily="18" charset="0"/>
            </a:endParaRPr>
          </a:p>
          <a:p>
            <a:pPr algn="just"/>
            <a:r>
              <a:rPr lang="en-GB" sz="2400" dirty="0">
                <a:latin typeface="Times New Roman" panose="02020603050405020304" pitchFamily="18" charset="0"/>
                <a:cs typeface="Times New Roman" panose="02020603050405020304" pitchFamily="18" charset="0"/>
              </a:rPr>
              <a:t>Through the concept of environmental justice, this article explores the evolving patterns of community celebrations and protests against coal mining in Malawi. </a:t>
            </a:r>
          </a:p>
          <a:p>
            <a:pPr algn="just"/>
            <a:endParaRPr lang="en-GB" sz="2400" dirty="0">
              <a:latin typeface="Times New Roman" panose="02020603050405020304" pitchFamily="18" charset="0"/>
              <a:cs typeface="Times New Roman" panose="02020603050405020304" pitchFamily="18" charset="0"/>
            </a:endParaRPr>
          </a:p>
          <a:p>
            <a:pPr algn="just"/>
            <a:r>
              <a:rPr lang="en-GB" sz="2400" dirty="0">
                <a:latin typeface="Times New Roman" panose="02020603050405020304" pitchFamily="18" charset="0"/>
                <a:cs typeface="Times New Roman" panose="02020603050405020304" pitchFamily="18" charset="0"/>
              </a:rPr>
              <a:t>These actions highlight the different positions with regard to mining in the country </a:t>
            </a:r>
          </a:p>
          <a:p>
            <a:pPr marL="0" indent="0" algn="just">
              <a:buNone/>
            </a:pP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3685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849085"/>
          </a:xfrm>
        </p:spPr>
        <p:txBody>
          <a:bodyPr>
            <a:normAutofit/>
          </a:bodyPr>
          <a:lstStyle/>
          <a:p>
            <a:pPr algn="ctr"/>
            <a:r>
              <a:rPr lang="en-GB" sz="3600" dirty="0">
                <a:latin typeface="Times New Roman" panose="02020603050405020304" pitchFamily="18" charset="0"/>
                <a:cs typeface="Times New Roman" panose="02020603050405020304" pitchFamily="18" charset="0"/>
              </a:rPr>
              <a:t>Environmental Justice</a:t>
            </a:r>
          </a:p>
        </p:txBody>
      </p:sp>
      <p:sp>
        <p:nvSpPr>
          <p:cNvPr id="3" name="Content Placeholder 2"/>
          <p:cNvSpPr>
            <a:spLocks noGrp="1"/>
          </p:cNvSpPr>
          <p:nvPr>
            <p:ph idx="1"/>
          </p:nvPr>
        </p:nvSpPr>
        <p:spPr>
          <a:xfrm>
            <a:off x="0" y="849086"/>
            <a:ext cx="12192000" cy="6008914"/>
          </a:xfrm>
        </p:spPr>
        <p:txBody>
          <a:bodyPr>
            <a:normAutofit/>
          </a:bodyPr>
          <a:lstStyle/>
          <a:p>
            <a:pPr lvl="1" algn="just">
              <a:lnSpc>
                <a:spcPct val="150000"/>
              </a:lnSpc>
            </a:pPr>
            <a:r>
              <a:rPr lang="en-GB" dirty="0">
                <a:latin typeface="Times New Roman" panose="02020603050405020304" pitchFamily="18" charset="0"/>
                <a:cs typeface="Times New Roman" panose="02020603050405020304" pitchFamily="18" charset="0"/>
              </a:rPr>
              <a:t>Environmental movements are “socio-political movements which seek to ameliorate the relationship between human and their natural surrounding” (Temper, 2014: 16).</a:t>
            </a:r>
          </a:p>
          <a:p>
            <a:pPr lvl="1" algn="just">
              <a:lnSpc>
                <a:spcPct val="150000"/>
              </a:lnSpc>
            </a:pPr>
            <a:endParaRPr lang="en-GB" dirty="0">
              <a:latin typeface="Times New Roman" panose="02020603050405020304" pitchFamily="18" charset="0"/>
              <a:cs typeface="Times New Roman" panose="02020603050405020304" pitchFamily="18" charset="0"/>
            </a:endParaRPr>
          </a:p>
          <a:p>
            <a:pPr lvl="1" algn="just">
              <a:lnSpc>
                <a:spcPct val="150000"/>
              </a:lnSpc>
            </a:pPr>
            <a:r>
              <a:rPr lang="en-GB" dirty="0">
                <a:latin typeface="Times New Roman" panose="02020603050405020304" pitchFamily="18" charset="0"/>
                <a:cs typeface="Times New Roman" panose="02020603050405020304" pitchFamily="18" charset="0"/>
              </a:rPr>
              <a:t> Environmental justice aim at addressing environmental harm affecting the marginalised and impoverished groups of people. </a:t>
            </a:r>
          </a:p>
          <a:p>
            <a:pPr lvl="1" algn="just">
              <a:lnSpc>
                <a:spcPct val="150000"/>
              </a:lnSpc>
            </a:pPr>
            <a:endParaRPr lang="en-GB" dirty="0">
              <a:latin typeface="Times New Roman" panose="02020603050405020304" pitchFamily="18" charset="0"/>
              <a:cs typeface="Times New Roman" panose="02020603050405020304" pitchFamily="18" charset="0"/>
            </a:endParaRPr>
          </a:p>
          <a:p>
            <a:pPr lvl="1" algn="just">
              <a:lnSpc>
                <a:spcPct val="150000"/>
              </a:lnSpc>
            </a:pPr>
            <a:r>
              <a:rPr lang="en-GB" dirty="0">
                <a:latin typeface="Times New Roman" panose="02020603050405020304" pitchFamily="18" charset="0"/>
                <a:cs typeface="Times New Roman" panose="02020603050405020304" pitchFamily="18" charset="0"/>
              </a:rPr>
              <a:t>It focuses on how power inequalities within the community is subjecting marginalised groups of people to environmental harm (Alvarez and </a:t>
            </a:r>
            <a:r>
              <a:rPr lang="en-GB" dirty="0" err="1">
                <a:latin typeface="Times New Roman" panose="02020603050405020304" pitchFamily="18" charset="0"/>
                <a:cs typeface="Times New Roman" panose="02020603050405020304" pitchFamily="18" charset="0"/>
              </a:rPr>
              <a:t>Coolsaet</a:t>
            </a:r>
            <a:r>
              <a:rPr lang="en-GB" dirty="0">
                <a:latin typeface="Times New Roman" panose="02020603050405020304" pitchFamily="18" charset="0"/>
                <a:cs typeface="Times New Roman" panose="02020603050405020304" pitchFamily="18" charset="0"/>
              </a:rPr>
              <a:t>, 2018). </a:t>
            </a:r>
          </a:p>
          <a:p>
            <a:pPr lvl="1">
              <a:lnSpc>
                <a:spcPct val="150000"/>
              </a:lnSpc>
            </a:pPr>
            <a:endParaRPr lang="en-GB" dirty="0"/>
          </a:p>
          <a:p>
            <a:pPr lvl="1"/>
            <a:endParaRPr lang="en-GB" dirty="0"/>
          </a:p>
          <a:p>
            <a:pPr lvl="1"/>
            <a:endParaRPr lang="en-GB" dirty="0"/>
          </a:p>
          <a:p>
            <a:pPr lvl="1"/>
            <a:endParaRPr lang="en-GB" dirty="0"/>
          </a:p>
          <a:p>
            <a:pPr lvl="1"/>
            <a:endParaRPr lang="en-GB" dirty="0"/>
          </a:p>
          <a:p>
            <a:pPr lvl="1"/>
            <a:endParaRPr lang="en-GB" dirty="0"/>
          </a:p>
          <a:p>
            <a:pPr lvl="1"/>
            <a:endParaRPr lang="en-GB" dirty="0"/>
          </a:p>
        </p:txBody>
      </p:sp>
    </p:spTree>
    <p:extLst>
      <p:ext uri="{BB962C8B-B14F-4D97-AF65-F5344CB8AC3E}">
        <p14:creationId xmlns:p14="http://schemas.microsoft.com/office/powerpoint/2010/main" val="38231032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849085"/>
          </a:xfrm>
        </p:spPr>
        <p:txBody>
          <a:bodyPr>
            <a:normAutofit/>
          </a:bodyPr>
          <a:lstStyle/>
          <a:p>
            <a:pPr algn="ctr"/>
            <a:r>
              <a:rPr lang="en-GB" sz="3600" dirty="0">
                <a:latin typeface="Times New Roman" panose="02020603050405020304" pitchFamily="18" charset="0"/>
                <a:cs typeface="Times New Roman" panose="02020603050405020304" pitchFamily="18" charset="0"/>
              </a:rPr>
              <a:t>Understanding Assemblages of Celebrations</a:t>
            </a:r>
          </a:p>
        </p:txBody>
      </p:sp>
      <p:sp>
        <p:nvSpPr>
          <p:cNvPr id="3" name="Content Placeholder 2"/>
          <p:cNvSpPr>
            <a:spLocks noGrp="1"/>
          </p:cNvSpPr>
          <p:nvPr>
            <p:ph idx="1"/>
          </p:nvPr>
        </p:nvSpPr>
        <p:spPr>
          <a:xfrm>
            <a:off x="0" y="849086"/>
            <a:ext cx="12192000" cy="6008914"/>
          </a:xfrm>
        </p:spPr>
        <p:txBody>
          <a:bodyPr>
            <a:normAutofit/>
          </a:bodyPr>
          <a:lstStyle/>
          <a:p>
            <a:pPr algn="just"/>
            <a:r>
              <a:rPr lang="en-GB" dirty="0">
                <a:latin typeface="Times New Roman" panose="02020603050405020304" pitchFamily="18" charset="0"/>
                <a:cs typeface="Times New Roman" panose="02020603050405020304" pitchFamily="18" charset="0"/>
              </a:rPr>
              <a:t>Increased investment into mining and the imaginations of economic growth and poverty reduction:</a:t>
            </a:r>
          </a:p>
          <a:p>
            <a:pPr algn="just"/>
            <a:endParaRPr lang="en-GB" dirty="0">
              <a:latin typeface="Times New Roman" panose="02020603050405020304" pitchFamily="18" charset="0"/>
              <a:cs typeface="Times New Roman" panose="02020603050405020304" pitchFamily="18" charset="0"/>
            </a:endParaRPr>
          </a:p>
          <a:p>
            <a:pPr lvl="1" algn="just"/>
            <a:r>
              <a:rPr lang="en-GB" dirty="0">
                <a:latin typeface="Times New Roman" panose="02020603050405020304" pitchFamily="18" charset="0"/>
                <a:cs typeface="Times New Roman" panose="02020603050405020304" pitchFamily="18" charset="0"/>
              </a:rPr>
              <a:t>“We were for a long time told that there are no minerals in Malawi, that was a lie. We have a lot of coal, uranium, gold, graphite and many more minerals. Paladin is mining uranium here and </a:t>
            </a:r>
            <a:r>
              <a:rPr lang="en-GB" dirty="0" err="1">
                <a:latin typeface="Times New Roman" panose="02020603050405020304" pitchFamily="18" charset="0"/>
                <a:cs typeface="Times New Roman" panose="02020603050405020304" pitchFamily="18" charset="0"/>
              </a:rPr>
              <a:t>Karonga</a:t>
            </a:r>
            <a:r>
              <a:rPr lang="en-GB" dirty="0">
                <a:latin typeface="Times New Roman" panose="02020603050405020304" pitchFamily="18" charset="0"/>
                <a:cs typeface="Times New Roman" panose="02020603050405020304" pitchFamily="18" charset="0"/>
              </a:rPr>
              <a:t> District will never be the same” (Resident </a:t>
            </a:r>
            <a:r>
              <a:rPr lang="en-GB" dirty="0" err="1">
                <a:latin typeface="Times New Roman" panose="02020603050405020304" pitchFamily="18" charset="0"/>
                <a:cs typeface="Times New Roman" panose="02020603050405020304" pitchFamily="18" charset="0"/>
              </a:rPr>
              <a:t>Karonga</a:t>
            </a:r>
            <a:r>
              <a:rPr lang="en-GB" dirty="0">
                <a:latin typeface="Times New Roman" panose="02020603050405020304" pitchFamily="18" charset="0"/>
                <a:cs typeface="Times New Roman" panose="02020603050405020304" pitchFamily="18" charset="0"/>
              </a:rPr>
              <a:t> District. 2010)</a:t>
            </a:r>
          </a:p>
          <a:p>
            <a:pPr lvl="1" algn="just"/>
            <a:endParaRPr lang="en-GB" dirty="0">
              <a:latin typeface="Times New Roman" panose="02020603050405020304" pitchFamily="18" charset="0"/>
              <a:cs typeface="Times New Roman" panose="02020603050405020304" pitchFamily="18" charset="0"/>
            </a:endParaRPr>
          </a:p>
          <a:p>
            <a:pPr lvl="1" algn="just"/>
            <a:endParaRPr lang="en-GB" dirty="0">
              <a:latin typeface="Times New Roman" panose="02020603050405020304" pitchFamily="18" charset="0"/>
              <a:cs typeface="Times New Roman" panose="02020603050405020304" pitchFamily="18" charset="0"/>
            </a:endParaRPr>
          </a:p>
          <a:p>
            <a:pPr lvl="1" algn="just"/>
            <a:endParaRPr lang="en-GB" dirty="0">
              <a:latin typeface="Times New Roman" panose="02020603050405020304" pitchFamily="18" charset="0"/>
              <a:cs typeface="Times New Roman" panose="02020603050405020304" pitchFamily="18" charset="0"/>
            </a:endParaRPr>
          </a:p>
          <a:p>
            <a:pPr lvl="1" algn="just"/>
            <a:r>
              <a:rPr lang="en-GB" dirty="0">
                <a:latin typeface="Times New Roman" panose="02020603050405020304" pitchFamily="18" charset="0"/>
                <a:cs typeface="Times New Roman" panose="02020603050405020304" pitchFamily="18" charset="0"/>
              </a:rPr>
              <a:t>“the table illustrates the potential mineral wealth that could be tapped in Malawi – with great benefits to the people, the economy, the infrastructure and the country” (Civil Society Activist, 2007)</a:t>
            </a:r>
          </a:p>
          <a:p>
            <a:pPr lvl="1" algn="just"/>
            <a:endParaRPr lang="en-GB" dirty="0">
              <a:latin typeface="Times New Roman" panose="02020603050405020304" pitchFamily="18" charset="0"/>
              <a:cs typeface="Times New Roman" panose="02020603050405020304" pitchFamily="18" charset="0"/>
            </a:endParaRPr>
          </a:p>
          <a:p>
            <a:pPr lvl="1"/>
            <a:endParaRPr lang="en-GB" dirty="0">
              <a:latin typeface="Times New Roman" panose="02020603050405020304" pitchFamily="18" charset="0"/>
              <a:cs typeface="Times New Roman" panose="02020603050405020304" pitchFamily="18" charset="0"/>
            </a:endParaRPr>
          </a:p>
          <a:p>
            <a:pPr lvl="1"/>
            <a:endParaRPr lang="en-GB" dirty="0"/>
          </a:p>
          <a:p>
            <a:pPr lvl="1"/>
            <a:endParaRPr lang="en-GB" dirty="0"/>
          </a:p>
          <a:p>
            <a:pPr lvl="1"/>
            <a:endParaRPr lang="en-GB" dirty="0"/>
          </a:p>
          <a:p>
            <a:pPr lvl="1"/>
            <a:endParaRPr lang="en-GB" dirty="0"/>
          </a:p>
          <a:p>
            <a:pPr lvl="1"/>
            <a:endParaRPr lang="en-GB" dirty="0"/>
          </a:p>
          <a:p>
            <a:pPr lvl="1"/>
            <a:endParaRPr lang="en-GB" dirty="0"/>
          </a:p>
        </p:txBody>
      </p:sp>
    </p:spTree>
    <p:extLst>
      <p:ext uri="{BB962C8B-B14F-4D97-AF65-F5344CB8AC3E}">
        <p14:creationId xmlns:p14="http://schemas.microsoft.com/office/powerpoint/2010/main" val="3615816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849085"/>
          </a:xfrm>
        </p:spPr>
        <p:txBody>
          <a:bodyPr>
            <a:normAutofit/>
          </a:bodyPr>
          <a:lstStyle/>
          <a:p>
            <a:pPr algn="ctr"/>
            <a:r>
              <a:rPr lang="en-GB" sz="3600" dirty="0">
                <a:latin typeface="Times New Roman" panose="02020603050405020304" pitchFamily="18" charset="0"/>
                <a:cs typeface="Times New Roman" panose="02020603050405020304" pitchFamily="18" charset="0"/>
              </a:rPr>
              <a:t>Understanding Assemblages of Celebrations</a:t>
            </a:r>
          </a:p>
        </p:txBody>
      </p:sp>
      <p:sp>
        <p:nvSpPr>
          <p:cNvPr id="3" name="Content Placeholder 2"/>
          <p:cNvSpPr>
            <a:spLocks noGrp="1"/>
          </p:cNvSpPr>
          <p:nvPr>
            <p:ph idx="1"/>
          </p:nvPr>
        </p:nvSpPr>
        <p:spPr>
          <a:xfrm>
            <a:off x="0" y="849086"/>
            <a:ext cx="12192000" cy="6008914"/>
          </a:xfrm>
        </p:spPr>
        <p:txBody>
          <a:bodyPr>
            <a:normAutofit/>
          </a:bodyPr>
          <a:lstStyle/>
          <a:p>
            <a:pPr algn="just"/>
            <a:r>
              <a:rPr lang="en-GB" dirty="0">
                <a:latin typeface="Times New Roman" panose="02020603050405020304" pitchFamily="18" charset="0"/>
                <a:cs typeface="Times New Roman" panose="02020603050405020304" pitchFamily="18" charset="0"/>
              </a:rPr>
              <a:t>Increased investment into mining and the imaginations of economic growth and poverty reduction:</a:t>
            </a:r>
          </a:p>
          <a:p>
            <a:pPr algn="just"/>
            <a:endParaRPr lang="en-GB" dirty="0">
              <a:latin typeface="Times New Roman" panose="02020603050405020304" pitchFamily="18" charset="0"/>
              <a:cs typeface="Times New Roman" panose="02020603050405020304" pitchFamily="18" charset="0"/>
            </a:endParaRPr>
          </a:p>
          <a:p>
            <a:pPr lvl="1" algn="just"/>
            <a:r>
              <a:rPr lang="en-GB" dirty="0">
                <a:latin typeface="Times New Roman" panose="02020603050405020304" pitchFamily="18" charset="0"/>
                <a:cs typeface="Times New Roman" panose="02020603050405020304" pitchFamily="18" charset="0"/>
              </a:rPr>
              <a:t>“Mineral sector activity has the potential to generate significant direct and indirect economic benefits for Malawi and, if managed wisely, contribute to sustainable development. ”. (Government of Malawi, 2009)</a:t>
            </a:r>
          </a:p>
          <a:p>
            <a:pPr lvl="1" algn="just"/>
            <a:endParaRPr lang="en-GB" dirty="0">
              <a:latin typeface="Times New Roman" panose="02020603050405020304" pitchFamily="18" charset="0"/>
              <a:cs typeface="Times New Roman" panose="02020603050405020304" pitchFamily="18" charset="0"/>
            </a:endParaRPr>
          </a:p>
          <a:p>
            <a:pPr lvl="1" algn="just"/>
            <a:endParaRPr lang="en-GB" dirty="0">
              <a:latin typeface="Times New Roman" panose="02020603050405020304" pitchFamily="18" charset="0"/>
              <a:cs typeface="Times New Roman" panose="02020603050405020304" pitchFamily="18" charset="0"/>
            </a:endParaRPr>
          </a:p>
          <a:p>
            <a:pPr lvl="1" algn="just"/>
            <a:endParaRPr lang="en-GB" dirty="0">
              <a:latin typeface="Times New Roman" panose="02020603050405020304" pitchFamily="18" charset="0"/>
              <a:cs typeface="Times New Roman" panose="02020603050405020304" pitchFamily="18" charset="0"/>
            </a:endParaRPr>
          </a:p>
          <a:p>
            <a:pPr lvl="1" algn="just"/>
            <a:r>
              <a:rPr lang="en-GB" dirty="0">
                <a:latin typeface="Times New Roman" panose="02020603050405020304" pitchFamily="18" charset="0"/>
                <a:cs typeface="Times New Roman" panose="02020603050405020304" pitchFamily="18" charset="0"/>
              </a:rPr>
              <a:t>“Mr Speaker, Sir, at the outset before I come to specific areas of the bill, let me point out that every time you hear of mines and minerals, what comes to your mind is money. I hope this will be an opportunity for Malawi to make money. Let me request government that this money should be put to good use</a:t>
            </a:r>
            <a:r>
              <a:rPr lang="en-GB" b="1" dirty="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(Statement by MCP MP – Opposition) </a:t>
            </a:r>
          </a:p>
          <a:p>
            <a:pPr lvl="1"/>
            <a:endParaRPr lang="en-GB" dirty="0"/>
          </a:p>
          <a:p>
            <a:pPr lvl="1"/>
            <a:endParaRPr lang="en-GB" dirty="0"/>
          </a:p>
          <a:p>
            <a:pPr lvl="1"/>
            <a:endParaRPr lang="en-GB" dirty="0"/>
          </a:p>
          <a:p>
            <a:pPr lvl="1"/>
            <a:endParaRPr lang="en-GB" dirty="0"/>
          </a:p>
          <a:p>
            <a:pPr lvl="1"/>
            <a:endParaRPr lang="en-GB" dirty="0"/>
          </a:p>
          <a:p>
            <a:pPr lvl="1"/>
            <a:endParaRPr lang="en-GB" dirty="0"/>
          </a:p>
          <a:p>
            <a:pPr lvl="1"/>
            <a:endParaRPr lang="en-GB" dirty="0"/>
          </a:p>
        </p:txBody>
      </p:sp>
    </p:spTree>
    <p:extLst>
      <p:ext uri="{BB962C8B-B14F-4D97-AF65-F5344CB8AC3E}">
        <p14:creationId xmlns:p14="http://schemas.microsoft.com/office/powerpoint/2010/main" val="97243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849085"/>
          </a:xfrm>
        </p:spPr>
        <p:txBody>
          <a:bodyPr>
            <a:normAutofit/>
          </a:bodyPr>
          <a:lstStyle/>
          <a:p>
            <a:pPr algn="ctr"/>
            <a:r>
              <a:rPr lang="en-GB" sz="3600" dirty="0">
                <a:latin typeface="Times New Roman" panose="02020603050405020304" pitchFamily="18" charset="0"/>
                <a:cs typeface="Times New Roman" panose="02020603050405020304" pitchFamily="18" charset="0"/>
              </a:rPr>
              <a:t>Key Points to Note</a:t>
            </a:r>
          </a:p>
        </p:txBody>
      </p:sp>
      <p:sp>
        <p:nvSpPr>
          <p:cNvPr id="3" name="Content Placeholder 2"/>
          <p:cNvSpPr>
            <a:spLocks noGrp="1"/>
          </p:cNvSpPr>
          <p:nvPr>
            <p:ph idx="1"/>
          </p:nvPr>
        </p:nvSpPr>
        <p:spPr>
          <a:xfrm>
            <a:off x="0" y="849086"/>
            <a:ext cx="12192000" cy="6008914"/>
          </a:xfrm>
        </p:spPr>
        <p:txBody>
          <a:bodyPr>
            <a:normAutofit/>
          </a:bodyPr>
          <a:lstStyle/>
          <a:p>
            <a:endParaRPr lang="en-GB" dirty="0"/>
          </a:p>
          <a:p>
            <a:pPr algn="just">
              <a:lnSpc>
                <a:spcPct val="150000"/>
              </a:lnSpc>
            </a:pPr>
            <a:r>
              <a:rPr lang="en-GB" dirty="0">
                <a:latin typeface="Times New Roman" panose="02020603050405020304" pitchFamily="18" charset="0"/>
                <a:cs typeface="Times New Roman" panose="02020603050405020304" pitchFamily="18" charset="0"/>
              </a:rPr>
              <a:t>Cross-scalar celebrations based on imaginations of monetary benefits from mining</a:t>
            </a:r>
          </a:p>
          <a:p>
            <a:pPr algn="just">
              <a:lnSpc>
                <a:spcPct val="150000"/>
              </a:lnSpc>
            </a:pPr>
            <a:endParaRPr lang="en-GB" dirty="0">
              <a:latin typeface="Times New Roman" panose="02020603050405020304" pitchFamily="18" charset="0"/>
              <a:cs typeface="Times New Roman" panose="02020603050405020304" pitchFamily="18" charset="0"/>
            </a:endParaRPr>
          </a:p>
          <a:p>
            <a:pPr algn="just">
              <a:lnSpc>
                <a:spcPct val="150000"/>
              </a:lnSpc>
            </a:pPr>
            <a:r>
              <a:rPr lang="en-GB" dirty="0">
                <a:latin typeface="Times New Roman" panose="02020603050405020304" pitchFamily="18" charset="0"/>
                <a:cs typeface="Times New Roman" panose="02020603050405020304" pitchFamily="18" charset="0"/>
              </a:rPr>
              <a:t>CSOs present themselves as fighting for the cause of local communities</a:t>
            </a:r>
          </a:p>
          <a:p>
            <a:pPr algn="just">
              <a:lnSpc>
                <a:spcPct val="150000"/>
              </a:lnSpc>
            </a:pPr>
            <a:endParaRPr lang="en-GB" dirty="0">
              <a:latin typeface="Times New Roman" panose="02020603050405020304" pitchFamily="18" charset="0"/>
              <a:cs typeface="Times New Roman" panose="02020603050405020304" pitchFamily="18" charset="0"/>
            </a:endParaRPr>
          </a:p>
          <a:p>
            <a:pPr algn="just">
              <a:lnSpc>
                <a:spcPct val="150000"/>
              </a:lnSpc>
            </a:pPr>
            <a:r>
              <a:rPr lang="en-GB" dirty="0">
                <a:latin typeface="Times New Roman" panose="02020603050405020304" pitchFamily="18" charset="0"/>
                <a:cs typeface="Times New Roman" panose="02020603050405020304" pitchFamily="18" charset="0"/>
              </a:rPr>
              <a:t>Government promise corporate social responsibility to benefit local communities and mining revenue to benefit the whole nation </a:t>
            </a:r>
          </a:p>
          <a:p>
            <a:endParaRPr lang="en-GB" dirty="0"/>
          </a:p>
          <a:p>
            <a:pPr lvl="1"/>
            <a:endParaRPr lang="en-GB" dirty="0"/>
          </a:p>
          <a:p>
            <a:pPr lvl="1"/>
            <a:endParaRPr lang="en-GB" dirty="0"/>
          </a:p>
          <a:p>
            <a:pPr lvl="1"/>
            <a:endParaRPr lang="en-GB" dirty="0"/>
          </a:p>
          <a:p>
            <a:pPr lvl="1"/>
            <a:endParaRPr lang="en-GB" dirty="0"/>
          </a:p>
          <a:p>
            <a:pPr lvl="1"/>
            <a:endParaRPr lang="en-GB" dirty="0"/>
          </a:p>
          <a:p>
            <a:pPr lvl="1"/>
            <a:endParaRPr lang="en-GB" dirty="0"/>
          </a:p>
          <a:p>
            <a:pPr lvl="1"/>
            <a:endParaRPr lang="en-GB" dirty="0"/>
          </a:p>
        </p:txBody>
      </p:sp>
    </p:spTree>
    <p:extLst>
      <p:ext uri="{BB962C8B-B14F-4D97-AF65-F5344CB8AC3E}">
        <p14:creationId xmlns:p14="http://schemas.microsoft.com/office/powerpoint/2010/main" val="26185932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849085"/>
          </a:xfrm>
        </p:spPr>
        <p:txBody>
          <a:bodyPr>
            <a:normAutofit/>
          </a:bodyPr>
          <a:lstStyle/>
          <a:p>
            <a:pPr algn="ctr"/>
            <a:r>
              <a:rPr lang="en-GB" sz="3600" dirty="0">
                <a:latin typeface="Times New Roman" panose="02020603050405020304" pitchFamily="18" charset="0"/>
                <a:cs typeface="Times New Roman" panose="02020603050405020304" pitchFamily="18" charset="0"/>
              </a:rPr>
              <a:t>Understanding Assemblages of Protests</a:t>
            </a:r>
          </a:p>
        </p:txBody>
      </p:sp>
      <p:sp>
        <p:nvSpPr>
          <p:cNvPr id="3" name="Content Placeholder 2"/>
          <p:cNvSpPr>
            <a:spLocks noGrp="1"/>
          </p:cNvSpPr>
          <p:nvPr>
            <p:ph idx="1"/>
          </p:nvPr>
        </p:nvSpPr>
        <p:spPr>
          <a:xfrm>
            <a:off x="0" y="849086"/>
            <a:ext cx="12192000" cy="6008914"/>
          </a:xfrm>
        </p:spPr>
        <p:txBody>
          <a:bodyPr>
            <a:normAutofit/>
          </a:bodyPr>
          <a:lstStyle/>
          <a:p>
            <a:pPr algn="just">
              <a:lnSpc>
                <a:spcPct val="150000"/>
              </a:lnSpc>
            </a:pPr>
            <a:r>
              <a:rPr lang="en-GB" dirty="0">
                <a:latin typeface="Times New Roman" panose="02020603050405020304" pitchFamily="18" charset="0"/>
                <a:cs typeface="Times New Roman" panose="02020603050405020304" pitchFamily="18" charset="0"/>
              </a:rPr>
              <a:t>Disappointment and ambivalences of Mining Protests</a:t>
            </a:r>
          </a:p>
          <a:p>
            <a:pPr lvl="1" algn="just">
              <a:lnSpc>
                <a:spcPct val="150000"/>
              </a:lnSpc>
            </a:pPr>
            <a:r>
              <a:rPr lang="en-GB" dirty="0">
                <a:latin typeface="Times New Roman" panose="02020603050405020304" pitchFamily="18" charset="0"/>
                <a:cs typeface="Times New Roman" panose="02020603050405020304" pitchFamily="18" charset="0"/>
              </a:rPr>
              <a:t>“We are not involved in anything, we are just told and we are not benefiting anything from this mine. Its government and mining companies that are benefiting ” (Resident, </a:t>
            </a:r>
            <a:r>
              <a:rPr lang="en-GB" dirty="0" err="1">
                <a:latin typeface="Times New Roman" panose="02020603050405020304" pitchFamily="18" charset="0"/>
                <a:cs typeface="Times New Roman" panose="02020603050405020304" pitchFamily="18" charset="0"/>
              </a:rPr>
              <a:t>Mchenga</a:t>
            </a:r>
            <a:r>
              <a:rPr lang="en-GB" dirty="0">
                <a:latin typeface="Times New Roman" panose="02020603050405020304" pitchFamily="18" charset="0"/>
                <a:cs typeface="Times New Roman" panose="02020603050405020304" pitchFamily="18" charset="0"/>
              </a:rPr>
              <a:t> Coal Mine, 2019)</a:t>
            </a:r>
          </a:p>
          <a:p>
            <a:pPr lvl="1" algn="just">
              <a:lnSpc>
                <a:spcPct val="150000"/>
              </a:lnSpc>
            </a:pPr>
            <a:endParaRPr lang="en-GB" dirty="0">
              <a:latin typeface="Times New Roman" panose="02020603050405020304" pitchFamily="18" charset="0"/>
              <a:cs typeface="Times New Roman" panose="02020603050405020304" pitchFamily="18" charset="0"/>
            </a:endParaRPr>
          </a:p>
          <a:p>
            <a:pPr lvl="1" algn="just">
              <a:lnSpc>
                <a:spcPct val="150000"/>
              </a:lnSpc>
            </a:pPr>
            <a:r>
              <a:rPr lang="en-GB" dirty="0">
                <a:latin typeface="Times New Roman" panose="02020603050405020304" pitchFamily="18" charset="0"/>
                <a:cs typeface="Times New Roman" panose="02020603050405020304" pitchFamily="18" charset="0"/>
              </a:rPr>
              <a:t>“My worst experience was the Mines and Minerals Act was passed in Parliament. The least I expected from the MPs was to refer it to the relevant committee, but the Act was passed without any amendment. How can CSOs be denied a seat in the mining committee. I was disappointed with the MPs, even after spending time with them before the Bill was presented”</a:t>
            </a:r>
            <a:r>
              <a:rPr lang="en-GB" b="1" dirty="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CSO Activist and member of Natural Resource Justice Network, 2019)</a:t>
            </a:r>
          </a:p>
        </p:txBody>
      </p:sp>
    </p:spTree>
    <p:extLst>
      <p:ext uri="{BB962C8B-B14F-4D97-AF65-F5344CB8AC3E}">
        <p14:creationId xmlns:p14="http://schemas.microsoft.com/office/powerpoint/2010/main" val="20755907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849085"/>
          </a:xfrm>
        </p:spPr>
        <p:txBody>
          <a:bodyPr>
            <a:normAutofit/>
          </a:bodyPr>
          <a:lstStyle/>
          <a:p>
            <a:pPr algn="ctr"/>
            <a:r>
              <a:rPr lang="en-GB" sz="3600" dirty="0">
                <a:latin typeface="Times New Roman" panose="02020603050405020304" pitchFamily="18" charset="0"/>
                <a:cs typeface="Times New Roman" panose="02020603050405020304" pitchFamily="18" charset="0"/>
              </a:rPr>
              <a:t>Understanding Assemblages of Protests</a:t>
            </a:r>
          </a:p>
        </p:txBody>
      </p:sp>
      <p:sp>
        <p:nvSpPr>
          <p:cNvPr id="3" name="Content Placeholder 2"/>
          <p:cNvSpPr>
            <a:spLocks noGrp="1"/>
          </p:cNvSpPr>
          <p:nvPr>
            <p:ph idx="1"/>
          </p:nvPr>
        </p:nvSpPr>
        <p:spPr>
          <a:xfrm>
            <a:off x="0" y="849086"/>
            <a:ext cx="12192000" cy="6008914"/>
          </a:xfrm>
        </p:spPr>
        <p:txBody>
          <a:bodyPr>
            <a:normAutofit/>
          </a:bodyPr>
          <a:lstStyle/>
          <a:p>
            <a:pPr algn="just">
              <a:lnSpc>
                <a:spcPct val="150000"/>
              </a:lnSpc>
            </a:pPr>
            <a:r>
              <a:rPr lang="en-GB" dirty="0">
                <a:latin typeface="Times New Roman" panose="02020603050405020304" pitchFamily="18" charset="0"/>
                <a:cs typeface="Times New Roman" panose="02020603050405020304" pitchFamily="18" charset="0"/>
              </a:rPr>
              <a:t>“Currently, the bill is addressing the issue of establishing a mineral resources committee which is in Section 5. There is no representation from Parliament which is an oversight, the business community and also CSOs or NGOs in this committee. It is also while understandable that the committee cannot be open to a wide selection of stakeholders. The mineral resources committee should be made public at least to make it open to Members of Parliament, NGOs and other organisations (Opposition MP in Parliament, 2017).</a:t>
            </a:r>
          </a:p>
          <a:p>
            <a:pPr algn="just">
              <a:lnSpc>
                <a:spcPct val="150000"/>
              </a:lnSpc>
            </a:pP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532406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058091"/>
          </a:xfrm>
        </p:spPr>
        <p:txBody>
          <a:bodyPr>
            <a:normAutofit/>
          </a:bodyPr>
          <a:lstStyle/>
          <a:p>
            <a:pPr algn="ctr"/>
            <a:r>
              <a:rPr lang="en-GB" sz="3600" b="1" dirty="0" err="1">
                <a:latin typeface="Times New Roman" panose="02020603050405020304" pitchFamily="18" charset="0"/>
                <a:cs typeface="Times New Roman" panose="02020603050405020304" pitchFamily="18" charset="0"/>
              </a:rPr>
              <a:t>Mwaulambo</a:t>
            </a:r>
            <a:r>
              <a:rPr lang="en-GB" sz="3600" b="1" dirty="0">
                <a:latin typeface="Times New Roman" panose="02020603050405020304" pitchFamily="18" charset="0"/>
                <a:cs typeface="Times New Roman" panose="02020603050405020304" pitchFamily="18" charset="0"/>
              </a:rPr>
              <a:t> Community in </a:t>
            </a:r>
            <a:r>
              <a:rPr lang="en-GB" sz="3600" b="1" dirty="0" err="1">
                <a:latin typeface="Times New Roman" panose="02020603050405020304" pitchFamily="18" charset="0"/>
                <a:cs typeface="Times New Roman" panose="02020603050405020304" pitchFamily="18" charset="0"/>
              </a:rPr>
              <a:t>Karonga</a:t>
            </a:r>
            <a:r>
              <a:rPr lang="en-GB" sz="3600" b="1" dirty="0">
                <a:latin typeface="Times New Roman" panose="02020603050405020304" pitchFamily="18" charset="0"/>
                <a:cs typeface="Times New Roman" panose="02020603050405020304" pitchFamily="18" charset="0"/>
              </a:rPr>
              <a:t> Against Coal Mining</a:t>
            </a:r>
          </a:p>
        </p:txBody>
      </p:sp>
      <p:pic>
        <p:nvPicPr>
          <p:cNvPr id="4" name="Content Placeholder 3" descr="Communities in Karonga demonstrating for increased share in mining spoils"/>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875211"/>
            <a:ext cx="12192000" cy="5982789"/>
          </a:xfrm>
          <a:prstGeom prst="rect">
            <a:avLst/>
          </a:prstGeom>
          <a:noFill/>
          <a:ln>
            <a:noFill/>
          </a:ln>
        </p:spPr>
      </p:pic>
    </p:spTree>
    <p:extLst>
      <p:ext uri="{BB962C8B-B14F-4D97-AF65-F5344CB8AC3E}">
        <p14:creationId xmlns:p14="http://schemas.microsoft.com/office/powerpoint/2010/main" val="27571411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574765"/>
          </a:xfrm>
        </p:spPr>
        <p:txBody>
          <a:bodyPr>
            <a:noAutofit/>
          </a:bodyPr>
          <a:lstStyle/>
          <a:p>
            <a:pPr algn="ctr"/>
            <a:r>
              <a:rPr lang="en-ZW" sz="3600" b="1" dirty="0">
                <a:latin typeface="Times New Roman" panose="02020603050405020304" pitchFamily="18" charset="0"/>
                <a:cs typeface="Times New Roman" panose="02020603050405020304" pitchFamily="18" charset="0"/>
              </a:rPr>
              <a:t>Emerging Issues</a:t>
            </a:r>
          </a:p>
        </p:txBody>
      </p:sp>
      <p:sp>
        <p:nvSpPr>
          <p:cNvPr id="3" name="Content Placeholder 2"/>
          <p:cNvSpPr>
            <a:spLocks noGrp="1"/>
          </p:cNvSpPr>
          <p:nvPr>
            <p:ph idx="1"/>
          </p:nvPr>
        </p:nvSpPr>
        <p:spPr>
          <a:xfrm>
            <a:off x="0" y="574766"/>
            <a:ext cx="12192000" cy="6283233"/>
          </a:xfrm>
        </p:spPr>
        <p:txBody>
          <a:bodyPr>
            <a:normAutofit lnSpcReduction="10000"/>
          </a:bodyPr>
          <a:lstStyle/>
          <a:p>
            <a:pPr algn="just"/>
            <a:r>
              <a:rPr lang="en-GB" dirty="0">
                <a:latin typeface="Times New Roman" panose="02020603050405020304" pitchFamily="18" charset="0"/>
                <a:cs typeface="Times New Roman" panose="02020603050405020304" pitchFamily="18" charset="0"/>
              </a:rPr>
              <a:t>Celebrations are turning into protests at different scales. Unlike celebrations, protests have displayed different objectives at different scales</a:t>
            </a:r>
          </a:p>
          <a:p>
            <a:pPr algn="just"/>
            <a:endParaRPr lang="en-GB" dirty="0">
              <a:latin typeface="Times New Roman" panose="02020603050405020304" pitchFamily="18" charset="0"/>
              <a:cs typeface="Times New Roman" panose="02020603050405020304" pitchFamily="18" charset="0"/>
            </a:endParaRPr>
          </a:p>
          <a:p>
            <a:pPr algn="just"/>
            <a:r>
              <a:rPr lang="en-GB" dirty="0">
                <a:latin typeface="Times New Roman" panose="02020603050405020304" pitchFamily="18" charset="0"/>
                <a:cs typeface="Times New Roman" panose="02020603050405020304" pitchFamily="18" charset="0"/>
              </a:rPr>
              <a:t>Multi-scalar assemblages of celebrations and protests are structuring debates around neo-colonialism, resigned/neo-active activism &amp; contested social-physical geographies.  </a:t>
            </a:r>
          </a:p>
          <a:p>
            <a:pPr algn="just"/>
            <a:endParaRPr lang="en-GB" dirty="0">
              <a:latin typeface="Times New Roman" panose="02020603050405020304" pitchFamily="18" charset="0"/>
              <a:cs typeface="Times New Roman" panose="02020603050405020304" pitchFamily="18" charset="0"/>
            </a:endParaRPr>
          </a:p>
          <a:p>
            <a:pPr algn="just"/>
            <a:r>
              <a:rPr lang="en-GB" dirty="0">
                <a:latin typeface="Times New Roman" panose="02020603050405020304" pitchFamily="18" charset="0"/>
                <a:cs typeface="Times New Roman" panose="02020603050405020304" pitchFamily="18" charset="0"/>
              </a:rPr>
              <a:t>Mining is being configured not only as a subject of environmental and economic (in)justice, but also macro and micro-resource politics. </a:t>
            </a:r>
          </a:p>
          <a:p>
            <a:pPr algn="just"/>
            <a:endParaRPr lang="en-GB" dirty="0">
              <a:latin typeface="Times New Roman" panose="02020603050405020304" pitchFamily="18" charset="0"/>
              <a:cs typeface="Times New Roman" panose="02020603050405020304" pitchFamily="18" charset="0"/>
            </a:endParaRPr>
          </a:p>
          <a:p>
            <a:pPr algn="just"/>
            <a:r>
              <a:rPr lang="en-GB" dirty="0">
                <a:latin typeface="Times New Roman" panose="02020603050405020304" pitchFamily="18" charset="0"/>
                <a:cs typeface="Times New Roman" panose="02020603050405020304" pitchFamily="18" charset="0"/>
              </a:rPr>
              <a:t>Findings signal how, while sustaining disproportionate distribution, contestations over mining benefits is restructuring existing and emerging power entities. </a:t>
            </a:r>
          </a:p>
          <a:p>
            <a:pPr algn="just"/>
            <a:endParaRPr lang="en-GB" dirty="0">
              <a:latin typeface="Times New Roman" panose="02020603050405020304" pitchFamily="18" charset="0"/>
              <a:cs typeface="Times New Roman" panose="02020603050405020304" pitchFamily="18" charset="0"/>
            </a:endParaRPr>
          </a:p>
          <a:p>
            <a:pPr algn="just"/>
            <a:r>
              <a:rPr lang="en-GB" dirty="0">
                <a:latin typeface="Times New Roman" panose="02020603050405020304" pitchFamily="18" charset="0"/>
                <a:cs typeface="Times New Roman" panose="02020603050405020304" pitchFamily="18" charset="0"/>
              </a:rPr>
              <a:t>It shows how mining is not only confronted but also generates incentives for its sustenance. </a:t>
            </a:r>
          </a:p>
          <a:p>
            <a:pPr algn="just"/>
            <a:endParaRPr lang="en-GB" sz="2400" dirty="0">
              <a:latin typeface="Times New Roman" panose="02020603050405020304" pitchFamily="18" charset="0"/>
              <a:cs typeface="Times New Roman" panose="02020603050405020304" pitchFamily="18" charset="0"/>
            </a:endParaRPr>
          </a:p>
          <a:p>
            <a:pPr algn="just"/>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446671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89419</TotalTime>
  <Words>927</Words>
  <Application>Microsoft Office PowerPoint</Application>
  <PresentationFormat>Widescreen</PresentationFormat>
  <Paragraphs>98</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Times New Roman</vt:lpstr>
      <vt:lpstr>Office Theme</vt:lpstr>
      <vt:lpstr>      When Possession of Minerals Becomes a Mis (Fortune): Coal Mining and Assemblages of Community Celebrations and Protests in Malawi </vt:lpstr>
      <vt:lpstr>Key Questions and Outline</vt:lpstr>
      <vt:lpstr>Introduction and Context</vt:lpstr>
      <vt:lpstr>Environmental Justice</vt:lpstr>
      <vt:lpstr>Understanding Assemblages of Celebrations</vt:lpstr>
      <vt:lpstr>Understanding Assemblages of Celebrations</vt:lpstr>
      <vt:lpstr>Key Points to Note</vt:lpstr>
      <vt:lpstr>Understanding Assemblages of Protests</vt:lpstr>
      <vt:lpstr>Understanding Assemblages of Protests</vt:lpstr>
      <vt:lpstr>Mwaulambo Community in Karonga Against Coal Mining</vt:lpstr>
      <vt:lpstr>Emerging Issues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on Draft National Civic Education Policy</dc:title>
  <dc:creator>Windows User</dc:creator>
  <cp:lastModifiedBy>Michael Tribe</cp:lastModifiedBy>
  <cp:revision>212</cp:revision>
  <dcterms:created xsi:type="dcterms:W3CDTF">2018-08-08T08:26:40Z</dcterms:created>
  <dcterms:modified xsi:type="dcterms:W3CDTF">2020-01-13T15:01:53Z</dcterms:modified>
</cp:coreProperties>
</file>