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66" r:id="rId3"/>
    <p:sldId id="265" r:id="rId4"/>
    <p:sldId id="267" r:id="rId5"/>
    <p:sldId id="268" r:id="rId6"/>
    <p:sldId id="269" r:id="rId7"/>
    <p:sldId id="270" r:id="rId8"/>
    <p:sldId id="271" r:id="rId9"/>
    <p:sldId id="261"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4" d="100"/>
          <a:sy n="104" d="100"/>
        </p:scale>
        <p:origin x="7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B3DB10-CFAB-45B3-9CAD-E17C472435B9}" type="datetimeFigureOut">
              <a:rPr lang="en-GB" smtClean="0"/>
              <a:t>23/05/2020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00C9DC-334B-41D4-AB7D-F9E4C2AB8BEC}" type="slidenum">
              <a:rPr lang="en-GB" smtClean="0"/>
              <a:t>‹#›</a:t>
            </a:fld>
            <a:endParaRPr lang="en-GB"/>
          </a:p>
        </p:txBody>
      </p:sp>
    </p:spTree>
    <p:extLst>
      <p:ext uri="{BB962C8B-B14F-4D97-AF65-F5344CB8AC3E}">
        <p14:creationId xmlns:p14="http://schemas.microsoft.com/office/powerpoint/2010/main" val="2536502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statssa.gov.za/?p=7678"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kern="1200" dirty="0">
                <a:solidFill>
                  <a:schemeClr val="tx1"/>
                </a:solidFill>
                <a:effectLst/>
                <a:latin typeface="+mn-lt"/>
                <a:ea typeface="+mn-ea"/>
                <a:cs typeface="+mn-cs"/>
              </a:rPr>
              <a:t>-talk about some of my work on the political economy of informal economic activity</a:t>
            </a:r>
          </a:p>
          <a:p>
            <a:pPr fontAlgn="base"/>
            <a:r>
              <a:rPr lang="en-GB" sz="1200" kern="1200" dirty="0">
                <a:solidFill>
                  <a:schemeClr val="tx1"/>
                </a:solidFill>
                <a:effectLst/>
                <a:latin typeface="+mn-lt"/>
                <a:ea typeface="+mn-ea"/>
                <a:cs typeface="+mn-cs"/>
              </a:rPr>
              <a:t>-present a few insights from my research on into what researching informality reveals about state power and the dangers of depoliticizing development discourse</a:t>
            </a:r>
          </a:p>
          <a:p>
            <a:pPr fontAlgn="base"/>
            <a:r>
              <a:rPr lang="en-GB" sz="1200" kern="1200" dirty="0">
                <a:solidFill>
                  <a:schemeClr val="tx1"/>
                </a:solidFill>
                <a:effectLst/>
                <a:latin typeface="+mn-lt"/>
                <a:ea typeface="+mn-ea"/>
                <a:cs typeface="+mn-cs"/>
              </a:rPr>
              <a:t>-most of my research has been in Kampala, Uganda and Cape Town, South Africa, so the examples that I draw on are going to be from those two places, but I think they will have some wider relevance  </a:t>
            </a:r>
          </a:p>
        </p:txBody>
      </p:sp>
      <p:sp>
        <p:nvSpPr>
          <p:cNvPr id="4" name="Slide Number Placeholder 3"/>
          <p:cNvSpPr>
            <a:spLocks noGrp="1"/>
          </p:cNvSpPr>
          <p:nvPr>
            <p:ph type="sldNum" sz="quarter" idx="10"/>
          </p:nvPr>
        </p:nvSpPr>
        <p:spPr/>
        <p:txBody>
          <a:bodyPr/>
          <a:lstStyle/>
          <a:p>
            <a:fld id="{A800C9DC-334B-41D4-AB7D-F9E4C2AB8BEC}" type="slidenum">
              <a:rPr lang="en-GB" smtClean="0"/>
              <a:t>1</a:t>
            </a:fld>
            <a:endParaRPr lang="en-GB" dirty="0"/>
          </a:p>
        </p:txBody>
      </p:sp>
    </p:spTree>
    <p:extLst>
      <p:ext uri="{BB962C8B-B14F-4D97-AF65-F5344CB8AC3E}">
        <p14:creationId xmlns:p14="http://schemas.microsoft.com/office/powerpoint/2010/main" val="3632070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kern="1200" dirty="0">
                <a:solidFill>
                  <a:schemeClr val="tx1"/>
                </a:solidFill>
                <a:effectLst/>
                <a:latin typeface="+mn-lt"/>
                <a:ea typeface="+mn-ea"/>
                <a:cs typeface="+mn-cs"/>
              </a:rPr>
              <a:t>-argument that I’m going to present in some ways isn’t new, but hopefully viewing it from the perspective of informal economies offers an interesting way of thinking about the questions it addresses</a:t>
            </a:r>
          </a:p>
          <a:p>
            <a:pPr fontAlgn="base"/>
            <a:r>
              <a:rPr lang="en-GB" sz="1200" kern="1200" dirty="0">
                <a:solidFill>
                  <a:schemeClr val="tx1"/>
                </a:solidFill>
                <a:effectLst/>
                <a:latin typeface="+mn-lt"/>
                <a:ea typeface="+mn-ea"/>
                <a:cs typeface="+mn-cs"/>
              </a:rPr>
              <a:t>-argument is that development in both theory and practice is fundamentally political and requires engaging with questions of state power—how is power exercised, how it is legitimized, who exercises it, who is excluded from it, what effects it has, how it is implemented and contested</a:t>
            </a:r>
          </a:p>
          <a:p>
            <a:pPr fontAlgn="base"/>
            <a:r>
              <a:rPr lang="en-GB" sz="1200" kern="1200" dirty="0">
                <a:solidFill>
                  <a:schemeClr val="tx1"/>
                </a:solidFill>
                <a:effectLst/>
                <a:latin typeface="+mn-lt"/>
                <a:ea typeface="+mn-ea"/>
                <a:cs typeface="+mn-cs"/>
              </a:rPr>
              <a:t>-informal economies are particularly significant sites of state power because they are held to be illegitimate by the state and are subject to constant attempts to regulate, tax, eradicate, develop or otherwise control them</a:t>
            </a:r>
          </a:p>
          <a:p>
            <a:pPr fontAlgn="base"/>
            <a:r>
              <a:rPr lang="en-GB" sz="1200" kern="1200" dirty="0">
                <a:solidFill>
                  <a:schemeClr val="tx1"/>
                </a:solidFill>
                <a:effectLst/>
                <a:latin typeface="+mn-lt"/>
                <a:ea typeface="+mn-ea"/>
                <a:cs typeface="+mn-cs"/>
              </a:rPr>
              <a:t>-ignoring these politics and realities of state power and focusing on technocratic approaches to development creates three risks that I want to look at today:</a:t>
            </a:r>
          </a:p>
          <a:p>
            <a:pPr marL="228600" lvl="0" indent="-228600" fontAlgn="base">
              <a:buFont typeface="+mj-lt"/>
              <a:buAutoNum type="arabicPeriod"/>
            </a:pPr>
            <a:r>
              <a:rPr lang="en-GB" sz="1200" kern="1200" dirty="0">
                <a:solidFill>
                  <a:schemeClr val="tx1"/>
                </a:solidFill>
                <a:effectLst/>
                <a:latin typeface="+mn-lt"/>
                <a:ea typeface="+mn-ea"/>
                <a:cs typeface="+mn-cs"/>
              </a:rPr>
              <a:t>Ignoring or even legitimizing repression </a:t>
            </a:r>
          </a:p>
          <a:p>
            <a:pPr marL="228600" lvl="0" indent="-228600" fontAlgn="base">
              <a:buFont typeface="+mj-lt"/>
              <a:buAutoNum type="arabicPeriod"/>
            </a:pPr>
            <a:r>
              <a:rPr lang="en-GB" sz="1200" kern="1200" dirty="0">
                <a:solidFill>
                  <a:schemeClr val="tx1"/>
                </a:solidFill>
                <a:effectLst/>
                <a:latin typeface="+mn-lt"/>
                <a:ea typeface="+mn-ea"/>
                <a:cs typeface="+mn-cs"/>
              </a:rPr>
              <a:t>Aiding claims to political legitimacy that are not based in democratic processes</a:t>
            </a:r>
          </a:p>
          <a:p>
            <a:pPr marL="228600" lvl="0" indent="-228600" fontAlgn="base">
              <a:buFont typeface="+mj-lt"/>
              <a:buAutoNum type="arabicPeriod"/>
            </a:pPr>
            <a:r>
              <a:rPr lang="en-GB" sz="1200" kern="1200" dirty="0">
                <a:solidFill>
                  <a:schemeClr val="tx1"/>
                </a:solidFill>
                <a:effectLst/>
                <a:latin typeface="+mn-lt"/>
                <a:ea typeface="+mn-ea"/>
                <a:cs typeface="+mn-cs"/>
              </a:rPr>
              <a:t>Being silent about the political roots of marginalization and exclusion </a:t>
            </a:r>
          </a:p>
        </p:txBody>
      </p:sp>
      <p:sp>
        <p:nvSpPr>
          <p:cNvPr id="4" name="Slide Number Placeholder 3"/>
          <p:cNvSpPr>
            <a:spLocks noGrp="1"/>
          </p:cNvSpPr>
          <p:nvPr>
            <p:ph type="sldNum" sz="quarter" idx="10"/>
          </p:nvPr>
        </p:nvSpPr>
        <p:spPr/>
        <p:txBody>
          <a:bodyPr/>
          <a:lstStyle/>
          <a:p>
            <a:fld id="{A800C9DC-334B-41D4-AB7D-F9E4C2AB8BEC}" type="slidenum">
              <a:rPr lang="en-GB" smtClean="0"/>
              <a:t>2</a:t>
            </a:fld>
            <a:endParaRPr lang="en-GB" dirty="0"/>
          </a:p>
        </p:txBody>
      </p:sp>
    </p:spTree>
    <p:extLst>
      <p:ext uri="{BB962C8B-B14F-4D97-AF65-F5344CB8AC3E}">
        <p14:creationId xmlns:p14="http://schemas.microsoft.com/office/powerpoint/2010/main" val="2657205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kern="1200" dirty="0">
                <a:solidFill>
                  <a:schemeClr val="tx1"/>
                </a:solidFill>
                <a:effectLst/>
                <a:latin typeface="+mn-lt"/>
                <a:ea typeface="+mn-ea"/>
                <a:cs typeface="+mn-cs"/>
              </a:rPr>
              <a:t>-after outlining my argument, I’m going briefly outline what informal economies are and how they can be and are understood</a:t>
            </a:r>
          </a:p>
          <a:p>
            <a:pPr fontAlgn="base"/>
            <a:r>
              <a:rPr lang="en-GB" sz="1200" kern="1200" dirty="0">
                <a:solidFill>
                  <a:schemeClr val="tx1"/>
                </a:solidFill>
                <a:effectLst/>
                <a:latin typeface="+mn-lt"/>
                <a:ea typeface="+mn-ea"/>
                <a:cs typeface="+mn-cs"/>
              </a:rPr>
              <a:t>-then I’m going to discuss the three risks of depoliticizing development discourse when understanding informal economies that I mentioned earlier surrounding repression, legitimacy and silence</a:t>
            </a:r>
          </a:p>
          <a:p>
            <a:pPr fontAlgn="base"/>
            <a:r>
              <a:rPr lang="en-GB" sz="1200" kern="1200" dirty="0">
                <a:solidFill>
                  <a:schemeClr val="tx1"/>
                </a:solidFill>
                <a:effectLst/>
                <a:latin typeface="+mn-lt"/>
                <a:ea typeface="+mn-ea"/>
                <a:cs typeface="+mn-cs"/>
              </a:rPr>
              <a:t>-finally, I’ll offer a few conclusions to wrap up</a:t>
            </a:r>
          </a:p>
        </p:txBody>
      </p:sp>
      <p:sp>
        <p:nvSpPr>
          <p:cNvPr id="4" name="Slide Number Placeholder 3"/>
          <p:cNvSpPr>
            <a:spLocks noGrp="1"/>
          </p:cNvSpPr>
          <p:nvPr>
            <p:ph type="sldNum" sz="quarter" idx="10"/>
          </p:nvPr>
        </p:nvSpPr>
        <p:spPr/>
        <p:txBody>
          <a:bodyPr/>
          <a:lstStyle/>
          <a:p>
            <a:fld id="{A800C9DC-334B-41D4-AB7D-F9E4C2AB8BEC}" type="slidenum">
              <a:rPr lang="en-GB" smtClean="0"/>
              <a:t>3</a:t>
            </a:fld>
            <a:endParaRPr lang="en-GB" dirty="0"/>
          </a:p>
        </p:txBody>
      </p:sp>
    </p:spTree>
    <p:extLst>
      <p:ext uri="{BB962C8B-B14F-4D97-AF65-F5344CB8AC3E}">
        <p14:creationId xmlns:p14="http://schemas.microsoft.com/office/powerpoint/2010/main" val="2261446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kern="1200" dirty="0">
                <a:solidFill>
                  <a:schemeClr val="tx1"/>
                </a:solidFill>
                <a:effectLst/>
                <a:latin typeface="+mn-lt"/>
                <a:ea typeface="+mn-ea"/>
                <a:cs typeface="+mn-cs"/>
              </a:rPr>
              <a:t>-so, what are informal economies?</a:t>
            </a:r>
          </a:p>
          <a:p>
            <a:pPr fontAlgn="base"/>
            <a:r>
              <a:rPr lang="en-GB" sz="1200" kern="1200" dirty="0">
                <a:solidFill>
                  <a:schemeClr val="tx1"/>
                </a:solidFill>
                <a:effectLst/>
                <a:latin typeface="+mn-lt"/>
                <a:ea typeface="+mn-ea"/>
                <a:cs typeface="+mn-cs"/>
              </a:rPr>
              <a:t>-unfortunately the term is often used vaguely and inconsistently, but a generally common definition from academic and policy literature would be any otherwise legal forms of production and exchange outside of the state’s legal and regulatory apparatus</a:t>
            </a:r>
          </a:p>
          <a:p>
            <a:pPr fontAlgn="base"/>
            <a:r>
              <a:rPr lang="en-GB" sz="1200" kern="1200" dirty="0">
                <a:solidFill>
                  <a:schemeClr val="tx1"/>
                </a:solidFill>
                <a:effectLst/>
                <a:latin typeface="+mn-lt"/>
                <a:ea typeface="+mn-ea"/>
                <a:cs typeface="+mn-cs"/>
              </a:rPr>
              <a:t>-this definition has three particularly relevant components:</a:t>
            </a:r>
          </a:p>
          <a:p>
            <a:pPr marL="228600" lvl="0" indent="-228600" fontAlgn="base">
              <a:buFont typeface="+mj-lt"/>
              <a:buAutoNum type="arabicPeriod"/>
            </a:pPr>
            <a:r>
              <a:rPr lang="en-GB" sz="1200" kern="1200" dirty="0">
                <a:solidFill>
                  <a:schemeClr val="tx1"/>
                </a:solidFill>
                <a:effectLst/>
                <a:latin typeface="+mn-lt"/>
                <a:ea typeface="+mn-ea"/>
                <a:cs typeface="+mn-cs"/>
              </a:rPr>
              <a:t>Involves monetary exchange- excludes non-monetary and barter systems</a:t>
            </a:r>
          </a:p>
          <a:p>
            <a:pPr marL="228600" lvl="0" indent="-228600" fontAlgn="base">
              <a:buFont typeface="+mj-lt"/>
              <a:buAutoNum type="arabicPeriod"/>
            </a:pPr>
            <a:r>
              <a:rPr lang="en-GB" sz="1200" kern="1200" dirty="0">
                <a:solidFill>
                  <a:schemeClr val="tx1"/>
                </a:solidFill>
                <a:effectLst/>
                <a:latin typeface="+mn-lt"/>
                <a:ea typeface="+mn-ea"/>
                <a:cs typeface="+mn-cs"/>
              </a:rPr>
              <a:t>Goods and services are themselves legal- what makes activity informal is the conditions under which it occurs, not because what is being produced or exchanged has been criminalized </a:t>
            </a:r>
          </a:p>
          <a:p>
            <a:pPr marL="228600" lvl="0" indent="-228600" fontAlgn="base">
              <a:buFont typeface="+mj-lt"/>
              <a:buAutoNum type="arabicPeriod"/>
            </a:pPr>
            <a:r>
              <a:rPr lang="en-GB" sz="1200" kern="1200" dirty="0">
                <a:solidFill>
                  <a:schemeClr val="tx1"/>
                </a:solidFill>
                <a:effectLst/>
                <a:latin typeface="+mn-lt"/>
                <a:ea typeface="+mn-ea"/>
                <a:cs typeface="+mn-cs"/>
              </a:rPr>
              <a:t>Informality involves failure to adhere to some, but by no means all, relevant regulatory and revenue requirements- often pay some taxes and follow certain legal standards- not simply a binary division</a:t>
            </a:r>
          </a:p>
          <a:p>
            <a:pPr fontAlgn="base"/>
            <a:r>
              <a:rPr lang="en-GB" sz="1200" kern="1200" dirty="0">
                <a:solidFill>
                  <a:schemeClr val="tx1"/>
                </a:solidFill>
                <a:effectLst/>
                <a:latin typeface="+mn-lt"/>
                <a:ea typeface="+mn-ea"/>
                <a:cs typeface="+mn-cs"/>
              </a:rPr>
              <a:t>-the informal economy is a major source of livelihoods and a large share of economic activity across the Global South</a:t>
            </a:r>
          </a:p>
        </p:txBody>
      </p:sp>
      <p:sp>
        <p:nvSpPr>
          <p:cNvPr id="4" name="Slide Number Placeholder 3"/>
          <p:cNvSpPr>
            <a:spLocks noGrp="1"/>
          </p:cNvSpPr>
          <p:nvPr>
            <p:ph type="sldNum" sz="quarter" idx="10"/>
          </p:nvPr>
        </p:nvSpPr>
        <p:spPr/>
        <p:txBody>
          <a:bodyPr/>
          <a:lstStyle/>
          <a:p>
            <a:fld id="{A800C9DC-334B-41D4-AB7D-F9E4C2AB8BEC}" type="slidenum">
              <a:rPr lang="en-GB" smtClean="0"/>
              <a:t>4</a:t>
            </a:fld>
            <a:endParaRPr lang="en-GB" dirty="0"/>
          </a:p>
        </p:txBody>
      </p:sp>
    </p:spTree>
    <p:extLst>
      <p:ext uri="{BB962C8B-B14F-4D97-AF65-F5344CB8AC3E}">
        <p14:creationId xmlns:p14="http://schemas.microsoft.com/office/powerpoint/2010/main" val="2414449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kern="1200" dirty="0">
                <a:solidFill>
                  <a:schemeClr val="tx1"/>
                </a:solidFill>
                <a:effectLst/>
                <a:latin typeface="+mn-lt"/>
                <a:ea typeface="+mn-ea"/>
                <a:cs typeface="+mn-cs"/>
              </a:rPr>
              <a:t>-growing push for formalizing informal economies in the international development agenda, but little consensus of what this means in practice- World Bank focuses on promoting economic liberalization, ILO focuses on rights protections, New Urban Agenda stresses formalization through compliance and incentives, but doesn’t detail what this means</a:t>
            </a:r>
          </a:p>
          <a:p>
            <a:pPr fontAlgn="base"/>
            <a:r>
              <a:rPr lang="en-GB" sz="1200" kern="1200" dirty="0">
                <a:solidFill>
                  <a:schemeClr val="tx1"/>
                </a:solidFill>
                <a:effectLst/>
                <a:latin typeface="+mn-lt"/>
                <a:ea typeface="+mn-ea"/>
                <a:cs typeface="+mn-cs"/>
              </a:rPr>
              <a:t>-often detached from the national and local level, where there is growing criminalization and repression as the poor are targeted with arrests, evictions, fines and forced relocations to supposedly more “modern” shopping centres</a:t>
            </a:r>
          </a:p>
          <a:p>
            <a:pPr fontAlgn="base"/>
            <a:r>
              <a:rPr lang="en-GB" sz="1200" kern="1200" dirty="0">
                <a:solidFill>
                  <a:schemeClr val="tx1"/>
                </a:solidFill>
                <a:effectLst/>
                <a:latin typeface="+mn-lt"/>
                <a:ea typeface="+mn-ea"/>
                <a:cs typeface="+mn-cs"/>
              </a:rPr>
              <a:t>-these are often justified by governments in the name of urban development and modernization projects, concerns about unfair competition for formal businesses and the need for tax, regulatory and legal compliance </a:t>
            </a:r>
          </a:p>
        </p:txBody>
      </p:sp>
      <p:sp>
        <p:nvSpPr>
          <p:cNvPr id="4" name="Slide Number Placeholder 3"/>
          <p:cNvSpPr>
            <a:spLocks noGrp="1"/>
          </p:cNvSpPr>
          <p:nvPr>
            <p:ph type="sldNum" sz="quarter" idx="10"/>
          </p:nvPr>
        </p:nvSpPr>
        <p:spPr/>
        <p:txBody>
          <a:bodyPr/>
          <a:lstStyle/>
          <a:p>
            <a:fld id="{A800C9DC-334B-41D4-AB7D-F9E4C2AB8BEC}" type="slidenum">
              <a:rPr lang="en-GB" smtClean="0"/>
              <a:t>5</a:t>
            </a:fld>
            <a:endParaRPr lang="en-GB" dirty="0"/>
          </a:p>
        </p:txBody>
      </p:sp>
    </p:spTree>
    <p:extLst>
      <p:ext uri="{BB962C8B-B14F-4D97-AF65-F5344CB8AC3E}">
        <p14:creationId xmlns:p14="http://schemas.microsoft.com/office/powerpoint/2010/main" val="2356882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-which leads us to the first risk of ignoring politics, which is that what might be seen as rather neutral compliance initiatives can involve a considerable degree of violence and have major livelihood effects as people lose their means of generating income </a:t>
            </a:r>
          </a:p>
          <a:p>
            <a:r>
              <a:rPr lang="en-GB" sz="1200" kern="1200" dirty="0">
                <a:solidFill>
                  <a:schemeClr val="tx1"/>
                </a:solidFill>
                <a:effectLst/>
                <a:latin typeface="+mn-lt"/>
                <a:ea typeface="+mn-ea"/>
                <a:cs typeface="+mn-cs"/>
              </a:rPr>
              <a:t>-this has significant class dimensions- informality is often associated with the urban poor, who are targeted to raise revenue while the rich often are not, particularly foreign investors and wealthy individuals with ties to the ruling party</a:t>
            </a:r>
          </a:p>
          <a:p>
            <a:r>
              <a:rPr lang="en-GB" sz="1200" kern="1200" dirty="0">
                <a:solidFill>
                  <a:schemeClr val="tx1"/>
                </a:solidFill>
                <a:effectLst/>
                <a:latin typeface="+mn-lt"/>
                <a:ea typeface="+mn-ea"/>
                <a:cs typeface="+mn-cs"/>
              </a:rPr>
              <a:t>-struggle of who and what cities are for- governments prioritize the aesthetic and sometimes economic concerns of middle classes and the wealthy over the livelihood concerns of the poor </a:t>
            </a:r>
          </a:p>
          <a:p>
            <a:r>
              <a:rPr lang="en-GB" sz="1200" kern="1200" dirty="0">
                <a:solidFill>
                  <a:schemeClr val="tx1"/>
                </a:solidFill>
                <a:effectLst/>
                <a:latin typeface="+mn-lt"/>
                <a:ea typeface="+mn-ea"/>
                <a:cs typeface="+mn-cs"/>
              </a:rPr>
              <a:t>-development initiatives can also be used to target the political opponents</a:t>
            </a:r>
          </a:p>
          <a:p>
            <a:r>
              <a:rPr lang="en-GB" sz="1200" kern="1200" dirty="0">
                <a:solidFill>
                  <a:schemeClr val="tx1"/>
                </a:solidFill>
                <a:effectLst/>
                <a:latin typeface="+mn-lt"/>
                <a:ea typeface="+mn-ea"/>
                <a:cs typeface="+mn-cs"/>
              </a:rPr>
              <a:t>-photo shows what used to be </a:t>
            </a:r>
            <a:r>
              <a:rPr lang="en-GB" sz="1200" kern="1200" dirty="0" err="1">
                <a:solidFill>
                  <a:schemeClr val="tx1"/>
                </a:solidFill>
                <a:effectLst/>
                <a:latin typeface="+mn-lt"/>
                <a:ea typeface="+mn-ea"/>
                <a:cs typeface="+mn-cs"/>
              </a:rPr>
              <a:t>Kisekka</a:t>
            </a:r>
            <a:r>
              <a:rPr lang="en-GB" sz="1200" kern="1200" dirty="0">
                <a:solidFill>
                  <a:schemeClr val="tx1"/>
                </a:solidFill>
                <a:effectLst/>
                <a:latin typeface="+mn-lt"/>
                <a:ea typeface="+mn-ea"/>
                <a:cs typeface="+mn-cs"/>
              </a:rPr>
              <a:t> Market, one of the largest markets in Kampala, which was widely seen as a leading centre of political protest and popular opposition- the market was first sold to a wealthy developer tied to the ruling party, and, after popular protest, given to a second group who demolished the market in 2014 for reconstruction that has not yet happened- criticism that opposition supporters are being driven out of the city</a:t>
            </a:r>
          </a:p>
        </p:txBody>
      </p:sp>
      <p:sp>
        <p:nvSpPr>
          <p:cNvPr id="4" name="Slide Number Placeholder 3"/>
          <p:cNvSpPr>
            <a:spLocks noGrp="1"/>
          </p:cNvSpPr>
          <p:nvPr>
            <p:ph type="sldNum" sz="quarter" idx="10"/>
          </p:nvPr>
        </p:nvSpPr>
        <p:spPr/>
        <p:txBody>
          <a:bodyPr/>
          <a:lstStyle/>
          <a:p>
            <a:fld id="{A800C9DC-334B-41D4-AB7D-F9E4C2AB8BEC}" type="slidenum">
              <a:rPr lang="en-GB" smtClean="0"/>
              <a:t>6</a:t>
            </a:fld>
            <a:endParaRPr lang="en-GB" dirty="0"/>
          </a:p>
        </p:txBody>
      </p:sp>
    </p:spTree>
    <p:extLst>
      <p:ext uri="{BB962C8B-B14F-4D97-AF65-F5344CB8AC3E}">
        <p14:creationId xmlns:p14="http://schemas.microsoft.com/office/powerpoint/2010/main" val="1523775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kern="1200" dirty="0">
                <a:solidFill>
                  <a:schemeClr val="tx1"/>
                </a:solidFill>
                <a:effectLst/>
                <a:latin typeface="+mn-lt"/>
                <a:ea typeface="+mn-ea"/>
                <a:cs typeface="+mn-cs"/>
              </a:rPr>
              <a:t>-this is related to the second risk: ignoring politics can not only neglect realities of repression, but also realities of political control</a:t>
            </a:r>
          </a:p>
          <a:p>
            <a:pPr fontAlgn="base"/>
            <a:r>
              <a:rPr lang="en-GB" sz="1200" kern="1200" dirty="0">
                <a:solidFill>
                  <a:schemeClr val="tx1"/>
                </a:solidFill>
                <a:effectLst/>
                <a:latin typeface="+mn-lt"/>
                <a:ea typeface="+mn-ea"/>
                <a:cs typeface="+mn-cs"/>
              </a:rPr>
              <a:t>-in Kampala, the criminalization of street vending and the ongoing formalization drive was initiated after a period of de-democratization- since power in the city was democratized and decentralized in the 1990s, elections were consistently won by the opposition, so the ruling party replaced the elected city government with one that was appointed and centrally controlled in 2011</a:t>
            </a:r>
          </a:p>
          <a:p>
            <a:pPr fontAlgn="base"/>
            <a:r>
              <a:rPr lang="en-GB" sz="1200" kern="1200" dirty="0">
                <a:solidFill>
                  <a:schemeClr val="tx1"/>
                </a:solidFill>
                <a:effectLst/>
                <a:latin typeface="+mn-lt"/>
                <a:ea typeface="+mn-ea"/>
                <a:cs typeface="+mn-cs"/>
              </a:rPr>
              <a:t>-move was justified by the need to deliver urban development- informal economy seen to be both a manifestation of underdevelopment and an obstacle to development</a:t>
            </a:r>
          </a:p>
          <a:p>
            <a:pPr fontAlgn="base"/>
            <a:r>
              <a:rPr lang="en-GB" sz="1200" kern="1200" dirty="0">
                <a:solidFill>
                  <a:schemeClr val="tx1"/>
                </a:solidFill>
                <a:effectLst/>
                <a:latin typeface="+mn-lt"/>
                <a:ea typeface="+mn-ea"/>
                <a:cs typeface="+mn-cs"/>
              </a:rPr>
              <a:t>-development reports rarely mention this fact- focus on development performance, and in doing so, ignore a major erosion of democracy and adopt ruling party’s view that legitimacy is based on technocratic competence rather than democratic processes</a:t>
            </a:r>
          </a:p>
          <a:p>
            <a:pPr fontAlgn="base"/>
            <a:r>
              <a:rPr lang="en-GB" sz="1200" kern="1200" dirty="0">
                <a:solidFill>
                  <a:schemeClr val="tx1"/>
                </a:solidFill>
                <a:effectLst/>
                <a:latin typeface="+mn-lt"/>
                <a:ea typeface="+mn-ea"/>
                <a:cs typeface="+mn-cs"/>
              </a:rPr>
              <a:t>-this has led not only to the criminalization of street vending, but major market redevelopment projects like the redevelopment of </a:t>
            </a:r>
            <a:r>
              <a:rPr lang="en-GB" sz="1200" kern="1200" dirty="0" err="1">
                <a:solidFill>
                  <a:schemeClr val="tx1"/>
                </a:solidFill>
                <a:effectLst/>
                <a:latin typeface="+mn-lt"/>
                <a:ea typeface="+mn-ea"/>
                <a:cs typeface="+mn-cs"/>
              </a:rPr>
              <a:t>Wandegeya</a:t>
            </a:r>
            <a:r>
              <a:rPr lang="en-GB" sz="1200" kern="1200" dirty="0">
                <a:solidFill>
                  <a:schemeClr val="tx1"/>
                </a:solidFill>
                <a:effectLst/>
                <a:latin typeface="+mn-lt"/>
                <a:ea typeface="+mn-ea"/>
                <a:cs typeface="+mn-cs"/>
              </a:rPr>
              <a:t> Market into a supposedly modern shopping centre, pictured here- rents escalated, few customers returned and poor vendors were driven out, leading the government to claim that average incomes had grown</a:t>
            </a:r>
          </a:p>
          <a:p>
            <a:pPr fontAlgn="base"/>
            <a:r>
              <a:rPr lang="en-GB" sz="1200" kern="1200" dirty="0">
                <a:solidFill>
                  <a:schemeClr val="tx1"/>
                </a:solidFill>
                <a:effectLst/>
                <a:latin typeface="+mn-lt"/>
                <a:ea typeface="+mn-ea"/>
                <a:cs typeface="+mn-cs"/>
              </a:rPr>
              <a:t>-more projects like this are planned as they underpin the government’s claims to legitimacy- the impact will likely be similar</a:t>
            </a:r>
          </a:p>
        </p:txBody>
      </p:sp>
      <p:sp>
        <p:nvSpPr>
          <p:cNvPr id="4" name="Slide Number Placeholder 3"/>
          <p:cNvSpPr>
            <a:spLocks noGrp="1"/>
          </p:cNvSpPr>
          <p:nvPr>
            <p:ph type="sldNum" sz="quarter" idx="10"/>
          </p:nvPr>
        </p:nvSpPr>
        <p:spPr/>
        <p:txBody>
          <a:bodyPr/>
          <a:lstStyle/>
          <a:p>
            <a:fld id="{A800C9DC-334B-41D4-AB7D-F9E4C2AB8BEC}" type="slidenum">
              <a:rPr lang="en-GB" smtClean="0"/>
              <a:t>7</a:t>
            </a:fld>
            <a:endParaRPr lang="en-GB" dirty="0"/>
          </a:p>
        </p:txBody>
      </p:sp>
    </p:spTree>
    <p:extLst>
      <p:ext uri="{BB962C8B-B14F-4D97-AF65-F5344CB8AC3E}">
        <p14:creationId xmlns:p14="http://schemas.microsoft.com/office/powerpoint/2010/main" val="3276959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-again, because the state has the ultimate authority to determine what are legitimate and what are illegitimate forms of economic activity, informality can have deep political roots</a:t>
            </a:r>
          </a:p>
          <a:p>
            <a:r>
              <a:rPr lang="en-GB" sz="1200" kern="1200" dirty="0">
                <a:solidFill>
                  <a:schemeClr val="tx1"/>
                </a:solidFill>
                <a:effectLst/>
                <a:latin typeface="+mn-lt"/>
                <a:ea typeface="+mn-ea"/>
                <a:cs typeface="+mn-cs"/>
              </a:rPr>
              <a:t>-perhaps the most obvious example of the relationship between state power and economic exclusion can be found in South Africa, where apartheid excluded the majority non-white population from the formal economy, causing informal economic activity to proliferate</a:t>
            </a:r>
          </a:p>
          <a:p>
            <a:r>
              <a:rPr lang="en-GB" sz="1200" kern="1200" dirty="0">
                <a:solidFill>
                  <a:schemeClr val="tx1"/>
                </a:solidFill>
                <a:effectLst/>
                <a:latin typeface="+mn-lt"/>
                <a:ea typeface="+mn-ea"/>
                <a:cs typeface="+mn-cs"/>
              </a:rPr>
              <a:t>-the legacies of apartheid still define South African cities- Cape Town still has high degrees of racial segregation</a:t>
            </a:r>
          </a:p>
          <a:p>
            <a:r>
              <a:rPr lang="en-GB" sz="1200" kern="1200" dirty="0">
                <a:solidFill>
                  <a:schemeClr val="tx1"/>
                </a:solidFill>
                <a:effectLst/>
                <a:latin typeface="+mn-lt"/>
                <a:ea typeface="+mn-ea"/>
                <a:cs typeface="+mn-cs"/>
              </a:rPr>
              <a:t>-I’ve included two maps of Cape Town:</a:t>
            </a:r>
          </a:p>
          <a:p>
            <a:pPr marL="228600" lvl="0" indent="-228600">
              <a:buFont typeface="+mj-lt"/>
              <a:buAutoNum type="arabicPeriod"/>
            </a:pPr>
            <a:r>
              <a:rPr lang="en-GB" sz="1200" kern="1200" dirty="0">
                <a:solidFill>
                  <a:schemeClr val="tx1"/>
                </a:solidFill>
                <a:effectLst/>
                <a:latin typeface="+mn-lt"/>
                <a:ea typeface="+mn-ea"/>
                <a:cs typeface="+mn-cs"/>
              </a:rPr>
              <a:t>The one on the left shows the racial segregation of the city, with pink dots representing white residents, orange dots representing what are called coloured residents, blue dots represent black African residents and green dots represent Asian residents (</a:t>
            </a:r>
            <a:r>
              <a:rPr lang="en-CA" dirty="0">
                <a:hlinkClick r:id="rId3"/>
              </a:rPr>
              <a:t>http://www.statssa.gov.za/?p=7678</a:t>
            </a:r>
            <a:r>
              <a:rPr lang="en-CA" dirty="0"/>
              <a:t>)</a:t>
            </a:r>
            <a:endParaRPr lang="en-GB" sz="1200" kern="1200" dirty="0">
              <a:solidFill>
                <a:schemeClr val="tx1"/>
              </a:solidFill>
              <a:effectLst/>
              <a:latin typeface="+mn-lt"/>
              <a:ea typeface="+mn-ea"/>
              <a:cs typeface="+mn-cs"/>
            </a:endParaRPr>
          </a:p>
          <a:p>
            <a:pPr marL="228600" lvl="0" indent="-228600">
              <a:buFont typeface="+mj-lt"/>
              <a:buAutoNum type="arabicPeriod"/>
            </a:pPr>
            <a:r>
              <a:rPr lang="en-GB" sz="1200" kern="1200" dirty="0">
                <a:solidFill>
                  <a:schemeClr val="tx1"/>
                </a:solidFill>
                <a:effectLst/>
                <a:latin typeface="+mn-lt"/>
                <a:ea typeface="+mn-ea"/>
                <a:cs typeface="+mn-cs"/>
              </a:rPr>
              <a:t>The one on the right shows average household income levels, with darker colours representing wealthier neighbourhoods- it’s more zoomed out, but you can see the same general pattern- the wealthiest parts of the city are the white neighbourhoods on the Atlantic coast, around Table Mountain and in the Northern Suburbs, while the Cape Flats to southeast of the city centre, where black African and coloured residents are a large majority, is the poorest part of the city and a primary site of informal economic activity (Peyton, Stephen, “</a:t>
            </a:r>
            <a:r>
              <a:rPr lang="en-US" dirty="0"/>
              <a:t>Expansion of Supermarkets in Cape Town: The Impact of Market-Based Retail Modernization on Food Insecurity,” unpublished </a:t>
            </a:r>
            <a:r>
              <a:rPr lang="en-US" dirty="0" err="1"/>
              <a:t>Honours</a:t>
            </a:r>
            <a:r>
              <a:rPr lang="en-US" dirty="0"/>
              <a:t> dissertation, Department of Environmental and Geographical Science, University of Cape Town, 2012; and </a:t>
            </a:r>
            <a:r>
              <a:rPr lang="en-US" dirty="0" err="1"/>
              <a:t>Haysom</a:t>
            </a:r>
            <a:r>
              <a:rPr lang="en-US" dirty="0"/>
              <a:t>, Gareth, Jonathan Crush and Mary Caesar, “The Urban Food System of Cape Town, South Africa,” Hungry Cities Partnership, Hungry Cities Report No. </a:t>
            </a:r>
            <a:r>
              <a:rPr lang="en-US"/>
              <a:t>3, 2017)</a:t>
            </a:r>
            <a:r>
              <a:rPr lang="en-GB" sz="1200" i="0" kern="120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-Cape Town officially recognizes the importance of informality in the city’s economy and livelihoods </a:t>
            </a:r>
          </a:p>
          <a:p>
            <a:r>
              <a:rPr lang="en-GB" sz="1200" kern="1200" dirty="0">
                <a:solidFill>
                  <a:schemeClr val="tx1"/>
                </a:solidFill>
                <a:effectLst/>
                <a:latin typeface="+mn-lt"/>
                <a:ea typeface="+mn-ea"/>
                <a:cs typeface="+mn-cs"/>
              </a:rPr>
              <a:t>-government officials have adopted an apolitical and ahistorical approach to informality that is in line with the neoliberal views of the World Bank- see the informal economy as a source of entrepreneurship, focus on providing access to credit and skills training to improve business performance </a:t>
            </a:r>
          </a:p>
        </p:txBody>
      </p:sp>
      <p:sp>
        <p:nvSpPr>
          <p:cNvPr id="4" name="Slide Number Placeholder 3"/>
          <p:cNvSpPr>
            <a:spLocks noGrp="1"/>
          </p:cNvSpPr>
          <p:nvPr>
            <p:ph type="sldNum" sz="quarter" idx="10"/>
          </p:nvPr>
        </p:nvSpPr>
        <p:spPr/>
        <p:txBody>
          <a:bodyPr/>
          <a:lstStyle/>
          <a:p>
            <a:fld id="{A800C9DC-334B-41D4-AB7D-F9E4C2AB8BEC}" type="slidenum">
              <a:rPr lang="en-GB" smtClean="0"/>
              <a:t>8</a:t>
            </a:fld>
            <a:endParaRPr lang="en-GB" dirty="0"/>
          </a:p>
        </p:txBody>
      </p:sp>
    </p:spTree>
    <p:extLst>
      <p:ext uri="{BB962C8B-B14F-4D97-AF65-F5344CB8AC3E}">
        <p14:creationId xmlns:p14="http://schemas.microsoft.com/office/powerpoint/2010/main" val="2776905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CA" sz="1200" kern="1200" dirty="0">
                <a:solidFill>
                  <a:schemeClr val="tx1"/>
                </a:solidFill>
                <a:effectLst/>
                <a:latin typeface="+mn-lt"/>
                <a:ea typeface="+mn-ea"/>
                <a:cs typeface="+mn-cs"/>
              </a:rPr>
              <a:t>-when the project I was working on surveyed informal food vendors about the primary challenges they face, only a minority pointed to credit and skills constraints</a:t>
            </a:r>
            <a:endParaRPr lang="en-GB" sz="1200"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-majorities instead pointed to problems with too many competitors, too few customers, insufficient sales and high prices from suppliers</a:t>
            </a:r>
            <a:endParaRPr lang="en-GB" sz="1200" kern="1200" dirty="0">
              <a:solidFill>
                <a:schemeClr val="tx1"/>
              </a:solidFill>
              <a:effectLst/>
              <a:latin typeface="+mn-lt"/>
              <a:ea typeface="+mn-ea"/>
              <a:cs typeface="+mn-cs"/>
            </a:endParaRPr>
          </a:p>
          <a:p>
            <a:pPr fontAlgn="base"/>
            <a:r>
              <a:rPr lang="en-US" sz="1200" kern="1200" dirty="0">
                <a:solidFill>
                  <a:schemeClr val="tx1"/>
                </a:solidFill>
                <a:effectLst/>
                <a:latin typeface="+mn-lt"/>
                <a:ea typeface="+mn-ea"/>
                <a:cs typeface="+mn-cs"/>
              </a:rPr>
              <a:t>-real problems in the informal economy are poverty and </a:t>
            </a:r>
            <a:r>
              <a:rPr lang="en-US" sz="1200" kern="1200" dirty="0" err="1">
                <a:solidFill>
                  <a:schemeClr val="tx1"/>
                </a:solidFill>
                <a:effectLst/>
                <a:latin typeface="+mn-lt"/>
                <a:ea typeface="+mn-ea"/>
                <a:cs typeface="+mn-cs"/>
              </a:rPr>
              <a:t>labour</a:t>
            </a:r>
            <a:r>
              <a:rPr lang="en-US" sz="1200" kern="1200" dirty="0">
                <a:solidFill>
                  <a:schemeClr val="tx1"/>
                </a:solidFill>
                <a:effectLst/>
                <a:latin typeface="+mn-lt"/>
                <a:ea typeface="+mn-ea"/>
                <a:cs typeface="+mn-cs"/>
              </a:rPr>
              <a:t> market exclusion, but the government isn’t willing to address those because doing so would require a more fundamental engagement with the legacies of apartheid and a recognition of the failures of the post-apartheid transition to move beyond political and civil rights to address social and economic rights</a:t>
            </a:r>
          </a:p>
          <a:p>
            <a:pPr fontAlgn="base"/>
            <a:endParaRPr lang="en-US" sz="1200" kern="1200" dirty="0">
              <a:solidFill>
                <a:schemeClr val="tx1"/>
              </a:solidFill>
              <a:effectLst/>
              <a:latin typeface="+mn-lt"/>
              <a:ea typeface="+mn-ea"/>
              <a:cs typeface="+mn-cs"/>
            </a:endParaRPr>
          </a:p>
          <a:p>
            <a:pPr fontAlgn="base"/>
            <a:r>
              <a:rPr lang="en-US" sz="1200" kern="1200" dirty="0" err="1">
                <a:solidFill>
                  <a:schemeClr val="tx1"/>
                </a:solidFill>
                <a:effectLst/>
                <a:latin typeface="+mn-lt"/>
                <a:ea typeface="+mn-ea"/>
                <a:cs typeface="+mn-cs"/>
              </a:rPr>
              <a:t>Tawodzera</a:t>
            </a:r>
            <a:r>
              <a:rPr lang="en-US" sz="1200" kern="1200" dirty="0">
                <a:solidFill>
                  <a:schemeClr val="tx1"/>
                </a:solidFill>
                <a:effectLst/>
                <a:latin typeface="+mn-lt"/>
                <a:ea typeface="+mn-ea"/>
                <a:cs typeface="+mn-cs"/>
              </a:rPr>
              <a:t>, Godfrey and Jonathan Crush, “Inclusive Growth and the Informal Food Sector in Cape Town, South Africa,” Hungry Cities Partnership, Hungry Cities Report No. 16, 2019.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40D02C1-C963-2D46-9C3F-A692FFD7E794}" type="slidenum">
              <a:rPr lang="en-US" smtClean="0"/>
              <a:t>9</a:t>
            </a:fld>
            <a:endParaRPr lang="en-US"/>
          </a:p>
        </p:txBody>
      </p:sp>
    </p:spTree>
    <p:extLst>
      <p:ext uri="{BB962C8B-B14F-4D97-AF65-F5344CB8AC3E}">
        <p14:creationId xmlns:p14="http://schemas.microsoft.com/office/powerpoint/2010/main" val="1527723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kern="1200" dirty="0">
                <a:solidFill>
                  <a:schemeClr val="tx1"/>
                </a:solidFill>
                <a:effectLst/>
                <a:latin typeface="+mn-lt"/>
                <a:ea typeface="+mn-ea"/>
                <a:cs typeface="+mn-cs"/>
              </a:rPr>
              <a:t>-again, development is inherently political, and a failure to recognize this reality in the informal economy risks buttressing state power</a:t>
            </a:r>
          </a:p>
          <a:p>
            <a:pPr fontAlgn="base"/>
            <a:r>
              <a:rPr lang="en-GB" sz="1200" kern="1200" dirty="0">
                <a:solidFill>
                  <a:schemeClr val="tx1"/>
                </a:solidFill>
                <a:effectLst/>
                <a:latin typeface="+mn-lt"/>
                <a:ea typeface="+mn-ea"/>
                <a:cs typeface="+mn-cs"/>
              </a:rPr>
              <a:t>-as I’ve outlined here, it does so in three ways: </a:t>
            </a:r>
          </a:p>
          <a:p>
            <a:pPr marL="228600" lvl="0" indent="-228600" fontAlgn="base">
              <a:buFont typeface="+mj-lt"/>
              <a:buAutoNum type="arabicPeriod"/>
            </a:pPr>
            <a:r>
              <a:rPr lang="en-GB" sz="1200" kern="1200" dirty="0">
                <a:solidFill>
                  <a:schemeClr val="tx1"/>
                </a:solidFill>
                <a:effectLst/>
                <a:latin typeface="+mn-lt"/>
                <a:ea typeface="+mn-ea"/>
                <a:cs typeface="+mn-cs"/>
              </a:rPr>
              <a:t>Ignoring or legitimizing repression </a:t>
            </a:r>
          </a:p>
          <a:p>
            <a:pPr marL="228600" lvl="0" indent="-228600" fontAlgn="base">
              <a:buFont typeface="+mj-lt"/>
              <a:buAutoNum type="arabicPeriod"/>
            </a:pPr>
            <a:r>
              <a:rPr lang="en-GB" sz="1200" kern="1200" dirty="0">
                <a:solidFill>
                  <a:schemeClr val="tx1"/>
                </a:solidFill>
                <a:effectLst/>
                <a:latin typeface="+mn-lt"/>
                <a:ea typeface="+mn-ea"/>
                <a:cs typeface="+mn-cs"/>
              </a:rPr>
              <a:t>Aiding undemocratic claims to political legitimacy </a:t>
            </a:r>
          </a:p>
          <a:p>
            <a:pPr marL="228600" lvl="0" indent="-228600" fontAlgn="base">
              <a:buFont typeface="+mj-lt"/>
              <a:buAutoNum type="arabicPeriod"/>
            </a:pPr>
            <a:r>
              <a:rPr lang="en-GB" sz="1200" kern="1200" dirty="0">
                <a:solidFill>
                  <a:schemeClr val="tx1"/>
                </a:solidFill>
                <a:effectLst/>
                <a:latin typeface="+mn-lt"/>
                <a:ea typeface="+mn-ea"/>
                <a:cs typeface="+mn-cs"/>
              </a:rPr>
              <a:t>Being silent about the political roots of marginalization and exclusion </a:t>
            </a:r>
          </a:p>
          <a:p>
            <a:pPr fontAlgn="base"/>
            <a:r>
              <a:rPr lang="en-GB" sz="1200" kern="1200" dirty="0">
                <a:solidFill>
                  <a:schemeClr val="tx1"/>
                </a:solidFill>
                <a:effectLst/>
                <a:latin typeface="+mn-lt"/>
                <a:ea typeface="+mn-ea"/>
                <a:cs typeface="+mn-cs"/>
              </a:rPr>
              <a:t>-studying poverty and marginalization demands engagement with questions of state power- we do a disservice, and can even threaten potential harm, when we ignore them</a:t>
            </a:r>
          </a:p>
        </p:txBody>
      </p:sp>
      <p:sp>
        <p:nvSpPr>
          <p:cNvPr id="4" name="Slide Number Placeholder 3"/>
          <p:cNvSpPr>
            <a:spLocks noGrp="1"/>
          </p:cNvSpPr>
          <p:nvPr>
            <p:ph type="sldNum" sz="quarter" idx="5"/>
          </p:nvPr>
        </p:nvSpPr>
        <p:spPr/>
        <p:txBody>
          <a:bodyPr/>
          <a:lstStyle/>
          <a:p>
            <a:fld id="{E40D02C1-C963-2D46-9C3F-A692FFD7E794}" type="slidenum">
              <a:rPr lang="en-US" smtClean="0"/>
              <a:t>10</a:t>
            </a:fld>
            <a:endParaRPr lang="en-US"/>
          </a:p>
        </p:txBody>
      </p:sp>
    </p:spTree>
    <p:extLst>
      <p:ext uri="{BB962C8B-B14F-4D97-AF65-F5344CB8AC3E}">
        <p14:creationId xmlns:p14="http://schemas.microsoft.com/office/powerpoint/2010/main" val="3405705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7C13F59-83C4-461E-9839-96A5ACB3AD81}" type="datetimeFigureOut">
              <a:rPr lang="en-GB" smtClean="0"/>
              <a:t>23/05/2020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D548C0-F758-4733-9B8B-F985B5E4172C}" type="slidenum">
              <a:rPr lang="en-GB" smtClean="0"/>
              <a:t>‹#›</a:t>
            </a:fld>
            <a:endParaRPr lang="en-GB"/>
          </a:p>
        </p:txBody>
      </p:sp>
    </p:spTree>
    <p:extLst>
      <p:ext uri="{BB962C8B-B14F-4D97-AF65-F5344CB8AC3E}">
        <p14:creationId xmlns:p14="http://schemas.microsoft.com/office/powerpoint/2010/main" val="1213357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C13F59-83C4-461E-9839-96A5ACB3AD81}" type="datetimeFigureOut">
              <a:rPr lang="en-GB" smtClean="0"/>
              <a:t>23/05/2020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D548C0-F758-4733-9B8B-F985B5E4172C}" type="slidenum">
              <a:rPr lang="en-GB" smtClean="0"/>
              <a:t>‹#›</a:t>
            </a:fld>
            <a:endParaRPr lang="en-GB"/>
          </a:p>
        </p:txBody>
      </p:sp>
    </p:spTree>
    <p:extLst>
      <p:ext uri="{BB962C8B-B14F-4D97-AF65-F5344CB8AC3E}">
        <p14:creationId xmlns:p14="http://schemas.microsoft.com/office/powerpoint/2010/main" val="599907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C13F59-83C4-461E-9839-96A5ACB3AD81}" type="datetimeFigureOut">
              <a:rPr lang="en-GB" smtClean="0"/>
              <a:t>23/05/2020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D548C0-F758-4733-9B8B-F985B5E4172C}" type="slidenum">
              <a:rPr lang="en-GB" smtClean="0"/>
              <a:t>‹#›</a:t>
            </a:fld>
            <a:endParaRPr lang="en-GB"/>
          </a:p>
        </p:txBody>
      </p:sp>
    </p:spTree>
    <p:extLst>
      <p:ext uri="{BB962C8B-B14F-4D97-AF65-F5344CB8AC3E}">
        <p14:creationId xmlns:p14="http://schemas.microsoft.com/office/powerpoint/2010/main" val="1248330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7C13F59-83C4-461E-9839-96A5ACB3AD81}" type="datetimeFigureOut">
              <a:rPr lang="en-GB" smtClean="0"/>
              <a:t>23/05/2020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D548C0-F758-4733-9B8B-F985B5E4172C}" type="slidenum">
              <a:rPr lang="en-GB" smtClean="0"/>
              <a:t>‹#›</a:t>
            </a:fld>
            <a:endParaRPr lang="en-GB"/>
          </a:p>
        </p:txBody>
      </p:sp>
    </p:spTree>
    <p:extLst>
      <p:ext uri="{BB962C8B-B14F-4D97-AF65-F5344CB8AC3E}">
        <p14:creationId xmlns:p14="http://schemas.microsoft.com/office/powerpoint/2010/main" val="3673137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7C13F59-83C4-461E-9839-96A5ACB3AD81}" type="datetimeFigureOut">
              <a:rPr lang="en-GB" smtClean="0"/>
              <a:t>23/05/2020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D548C0-F758-4733-9B8B-F985B5E4172C}" type="slidenum">
              <a:rPr lang="en-GB" smtClean="0"/>
              <a:t>‹#›</a:t>
            </a:fld>
            <a:endParaRPr lang="en-GB"/>
          </a:p>
        </p:txBody>
      </p:sp>
    </p:spTree>
    <p:extLst>
      <p:ext uri="{BB962C8B-B14F-4D97-AF65-F5344CB8AC3E}">
        <p14:creationId xmlns:p14="http://schemas.microsoft.com/office/powerpoint/2010/main" val="4224146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7C13F59-83C4-461E-9839-96A5ACB3AD81}" type="datetimeFigureOut">
              <a:rPr lang="en-GB" smtClean="0"/>
              <a:t>23/05/2020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D548C0-F758-4733-9B8B-F985B5E4172C}" type="slidenum">
              <a:rPr lang="en-GB" smtClean="0"/>
              <a:t>‹#›</a:t>
            </a:fld>
            <a:endParaRPr lang="en-GB"/>
          </a:p>
        </p:txBody>
      </p:sp>
    </p:spTree>
    <p:extLst>
      <p:ext uri="{BB962C8B-B14F-4D97-AF65-F5344CB8AC3E}">
        <p14:creationId xmlns:p14="http://schemas.microsoft.com/office/powerpoint/2010/main" val="2285595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C13F59-83C4-461E-9839-96A5ACB3AD81}" type="datetimeFigureOut">
              <a:rPr lang="en-GB" smtClean="0"/>
              <a:t>23/05/2020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D548C0-F758-4733-9B8B-F985B5E4172C}" type="slidenum">
              <a:rPr lang="en-GB" smtClean="0"/>
              <a:t>‹#›</a:t>
            </a:fld>
            <a:endParaRPr lang="en-GB"/>
          </a:p>
        </p:txBody>
      </p:sp>
    </p:spTree>
    <p:extLst>
      <p:ext uri="{BB962C8B-B14F-4D97-AF65-F5344CB8AC3E}">
        <p14:creationId xmlns:p14="http://schemas.microsoft.com/office/powerpoint/2010/main" val="3315344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C13F59-83C4-461E-9839-96A5ACB3AD81}" type="datetimeFigureOut">
              <a:rPr lang="en-GB" smtClean="0"/>
              <a:t>23/05/2020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D548C0-F758-4733-9B8B-F985B5E4172C}" type="slidenum">
              <a:rPr lang="en-GB" smtClean="0"/>
              <a:t>‹#›</a:t>
            </a:fld>
            <a:endParaRPr lang="en-GB"/>
          </a:p>
        </p:txBody>
      </p:sp>
    </p:spTree>
    <p:extLst>
      <p:ext uri="{BB962C8B-B14F-4D97-AF65-F5344CB8AC3E}">
        <p14:creationId xmlns:p14="http://schemas.microsoft.com/office/powerpoint/2010/main" val="241465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C13F59-83C4-461E-9839-96A5ACB3AD81}" type="datetimeFigureOut">
              <a:rPr lang="en-GB" smtClean="0"/>
              <a:t>23/05/2020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D548C0-F758-4733-9B8B-F985B5E4172C}" type="slidenum">
              <a:rPr lang="en-GB" smtClean="0"/>
              <a:t>‹#›</a:t>
            </a:fld>
            <a:endParaRPr lang="en-GB"/>
          </a:p>
        </p:txBody>
      </p:sp>
    </p:spTree>
    <p:extLst>
      <p:ext uri="{BB962C8B-B14F-4D97-AF65-F5344CB8AC3E}">
        <p14:creationId xmlns:p14="http://schemas.microsoft.com/office/powerpoint/2010/main" val="459788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C13F59-83C4-461E-9839-96A5ACB3AD81}" type="datetimeFigureOut">
              <a:rPr lang="en-GB" smtClean="0"/>
              <a:t>23/05/2020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D548C0-F758-4733-9B8B-F985B5E4172C}" type="slidenum">
              <a:rPr lang="en-GB" smtClean="0"/>
              <a:t>‹#›</a:t>
            </a:fld>
            <a:endParaRPr lang="en-GB"/>
          </a:p>
        </p:txBody>
      </p:sp>
    </p:spTree>
    <p:extLst>
      <p:ext uri="{BB962C8B-B14F-4D97-AF65-F5344CB8AC3E}">
        <p14:creationId xmlns:p14="http://schemas.microsoft.com/office/powerpoint/2010/main" val="3408938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C13F59-83C4-461E-9839-96A5ACB3AD81}" type="datetimeFigureOut">
              <a:rPr lang="en-GB" smtClean="0"/>
              <a:t>23/05/2020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D548C0-F758-4733-9B8B-F985B5E4172C}" type="slidenum">
              <a:rPr lang="en-GB" smtClean="0"/>
              <a:t>‹#›</a:t>
            </a:fld>
            <a:endParaRPr lang="en-GB"/>
          </a:p>
        </p:txBody>
      </p:sp>
    </p:spTree>
    <p:extLst>
      <p:ext uri="{BB962C8B-B14F-4D97-AF65-F5344CB8AC3E}">
        <p14:creationId xmlns:p14="http://schemas.microsoft.com/office/powerpoint/2010/main" val="1142507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C13F59-83C4-461E-9839-96A5ACB3AD81}" type="datetimeFigureOut">
              <a:rPr lang="en-GB" smtClean="0"/>
              <a:t>23/05/2020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D548C0-F758-4733-9B8B-F985B5E4172C}" type="slidenum">
              <a:rPr lang="en-GB" smtClean="0"/>
              <a:t>‹#›</a:t>
            </a:fld>
            <a:endParaRPr lang="en-GB"/>
          </a:p>
        </p:txBody>
      </p:sp>
    </p:spTree>
    <p:extLst>
      <p:ext uri="{BB962C8B-B14F-4D97-AF65-F5344CB8AC3E}">
        <p14:creationId xmlns:p14="http://schemas.microsoft.com/office/powerpoint/2010/main" val="890788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18300"/>
            <a:ext cx="12192000" cy="4899073"/>
          </a:xfrm>
          <a:custGeom>
            <a:avLst/>
            <a:gdLst/>
            <a:ahLst/>
            <a:cxnLst/>
            <a:rect l="l" t="t" r="r" b="b"/>
            <a:pathLst>
              <a:path w="9144000" h="2362200">
                <a:moveTo>
                  <a:pt x="0" y="2362200"/>
                </a:moveTo>
                <a:lnTo>
                  <a:pt x="9144000" y="2362200"/>
                </a:lnTo>
                <a:lnTo>
                  <a:pt x="9144000" y="0"/>
                </a:lnTo>
                <a:lnTo>
                  <a:pt x="0" y="0"/>
                </a:lnTo>
                <a:lnTo>
                  <a:pt x="0" y="2362200"/>
                </a:lnTo>
                <a:close/>
              </a:path>
            </a:pathLst>
          </a:custGeom>
          <a:solidFill>
            <a:schemeClr val="accent1">
              <a:lumMod val="75000"/>
            </a:schemeClr>
          </a:solidFill>
          <a:ln>
            <a:noFill/>
          </a:ln>
        </p:spPr>
        <p:txBody>
          <a:bodyPr wrap="square" lIns="0" tIns="0" rIns="0" bIns="0" rtlCol="0"/>
          <a:lstStyle/>
          <a:p>
            <a:endParaRPr dirty="0">
              <a:latin typeface="Arial" charset="0"/>
              <a:ea typeface="Arial" charset="0"/>
              <a:cs typeface="Arial" charset="0"/>
            </a:endParaRPr>
          </a:p>
        </p:txBody>
      </p:sp>
      <p:sp>
        <p:nvSpPr>
          <p:cNvPr id="2" name="Rectangle 1">
            <a:extLst>
              <a:ext uri="{FF2B5EF4-FFF2-40B4-BE49-F238E27FC236}">
                <a16:creationId xmlns:a16="http://schemas.microsoft.com/office/drawing/2014/main" id="{3EB88382-8EA3-4745-A33A-3329E8B1C4BC}"/>
              </a:ext>
            </a:extLst>
          </p:cNvPr>
          <p:cNvSpPr/>
          <p:nvPr/>
        </p:nvSpPr>
        <p:spPr>
          <a:xfrm>
            <a:off x="1797881" y="1124264"/>
            <a:ext cx="8821389" cy="2123658"/>
          </a:xfrm>
          <a:prstGeom prst="rect">
            <a:avLst/>
          </a:prstGeom>
        </p:spPr>
        <p:txBody>
          <a:bodyPr wrap="none">
            <a:spAutoFit/>
          </a:bodyPr>
          <a:lstStyle/>
          <a:p>
            <a:pPr algn="ctr"/>
            <a:r>
              <a:rPr lang="en-ZA" sz="4000" dirty="0">
                <a:solidFill>
                  <a:schemeClr val="bg1"/>
                </a:solidFill>
              </a:rPr>
              <a:t>Researching Informality</a:t>
            </a:r>
          </a:p>
          <a:p>
            <a:pPr algn="ctr"/>
            <a:r>
              <a:rPr lang="en-ZA" sz="3600" i="1" dirty="0">
                <a:solidFill>
                  <a:schemeClr val="bg1"/>
                </a:solidFill>
              </a:rPr>
              <a:t>State Power and the Dangers of Depoliticizing </a:t>
            </a:r>
          </a:p>
          <a:p>
            <a:pPr algn="ctr"/>
            <a:r>
              <a:rPr lang="en-ZA" sz="3600" i="1" dirty="0">
                <a:solidFill>
                  <a:schemeClr val="bg1"/>
                </a:solidFill>
              </a:rPr>
              <a:t>Development Discourse</a:t>
            </a:r>
          </a:p>
          <a:p>
            <a:pPr algn="ctr"/>
            <a:endParaRPr lang="en-ZA" sz="2000" dirty="0">
              <a:solidFill>
                <a:schemeClr val="bg1"/>
              </a:solidFill>
              <a:latin typeface="Century Gothic" panose="020B0502020202020204" pitchFamily="34" charset="0"/>
            </a:endParaRPr>
          </a:p>
        </p:txBody>
      </p:sp>
      <p:sp>
        <p:nvSpPr>
          <p:cNvPr id="3" name="Rectangle 2">
            <a:extLst>
              <a:ext uri="{FF2B5EF4-FFF2-40B4-BE49-F238E27FC236}">
                <a16:creationId xmlns:a16="http://schemas.microsoft.com/office/drawing/2014/main" id="{EDE60DDC-C5C0-7E49-A7E3-12EB34B19BB4}"/>
              </a:ext>
            </a:extLst>
          </p:cNvPr>
          <p:cNvSpPr/>
          <p:nvPr/>
        </p:nvSpPr>
        <p:spPr>
          <a:xfrm>
            <a:off x="3326296" y="5051870"/>
            <a:ext cx="8310543" cy="1569660"/>
          </a:xfrm>
          <a:prstGeom prst="rect">
            <a:avLst/>
          </a:prstGeom>
        </p:spPr>
        <p:txBody>
          <a:bodyPr wrap="square">
            <a:spAutoFit/>
          </a:bodyPr>
          <a:lstStyle/>
          <a:p>
            <a:pPr algn="r"/>
            <a:r>
              <a:rPr lang="en-ZA" sz="2400" dirty="0"/>
              <a:t>Graeme Young</a:t>
            </a:r>
          </a:p>
          <a:p>
            <a:pPr algn="r"/>
            <a:r>
              <a:rPr lang="en-US" sz="2400" b="1" dirty="0"/>
              <a:t>DSA Scotland</a:t>
            </a:r>
          </a:p>
          <a:p>
            <a:pPr algn="r"/>
            <a:r>
              <a:rPr lang="en-GB" sz="2400" b="1" dirty="0"/>
              <a:t>University of Strathclyde</a:t>
            </a:r>
          </a:p>
          <a:p>
            <a:pPr algn="r"/>
            <a:r>
              <a:rPr lang="en-GB" sz="2400" dirty="0"/>
              <a:t>10 January, 2019</a:t>
            </a:r>
            <a:endParaRPr lang="en-ZA" sz="2400" dirty="0"/>
          </a:p>
        </p:txBody>
      </p:sp>
      <p:pic>
        <p:nvPicPr>
          <p:cNvPr id="1030" name="Picture 6"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4519" y="3213868"/>
            <a:ext cx="3736509" cy="12749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iversity of Glasgow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9213" y="3350951"/>
            <a:ext cx="3184335" cy="1000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122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8271802" y="0"/>
            <a:ext cx="3920197" cy="6858000"/>
          </a:xfrm>
          <a:custGeom>
            <a:avLst/>
            <a:gdLst/>
            <a:ahLst/>
            <a:cxnLst/>
            <a:rect l="l" t="t" r="r" b="b"/>
            <a:pathLst>
              <a:path w="9144000" h="2362200">
                <a:moveTo>
                  <a:pt x="0" y="2362200"/>
                </a:moveTo>
                <a:lnTo>
                  <a:pt x="9144000" y="2362200"/>
                </a:lnTo>
                <a:lnTo>
                  <a:pt x="9144000" y="0"/>
                </a:lnTo>
                <a:lnTo>
                  <a:pt x="0" y="0"/>
                </a:lnTo>
                <a:lnTo>
                  <a:pt x="0" y="2362200"/>
                </a:lnTo>
                <a:close/>
              </a:path>
            </a:pathLst>
          </a:custGeom>
          <a:solidFill>
            <a:schemeClr val="accent1">
              <a:lumMod val="75000"/>
            </a:schemeClr>
          </a:solidFill>
          <a:ln>
            <a:noFill/>
          </a:ln>
        </p:spPr>
        <p:txBody>
          <a:bodyPr wrap="square" lIns="0" tIns="0" rIns="0" bIns="0" rtlCol="0"/>
          <a:lstStyle/>
          <a:p>
            <a:endParaRPr dirty="0"/>
          </a:p>
        </p:txBody>
      </p:sp>
      <p:sp>
        <p:nvSpPr>
          <p:cNvPr id="2" name="Content Placeholder 1"/>
          <p:cNvSpPr>
            <a:spLocks noGrp="1"/>
          </p:cNvSpPr>
          <p:nvPr>
            <p:ph idx="1"/>
          </p:nvPr>
        </p:nvSpPr>
        <p:spPr>
          <a:xfrm>
            <a:off x="838200" y="1652953"/>
            <a:ext cx="7083669" cy="4524009"/>
          </a:xfrm>
        </p:spPr>
        <p:txBody>
          <a:bodyPr/>
          <a:lstStyle/>
          <a:p>
            <a:r>
              <a:rPr lang="en-GB" dirty="0"/>
              <a:t>Development requires engaging with questions of state power – particularly acute in informal economies</a:t>
            </a:r>
          </a:p>
          <a:p>
            <a:r>
              <a:rPr lang="en-GB" dirty="0"/>
              <a:t>Technocratic approaches that ignore politics creates three potential risks: </a:t>
            </a:r>
          </a:p>
          <a:p>
            <a:pPr lvl="1"/>
            <a:r>
              <a:rPr lang="en-GB" dirty="0"/>
              <a:t>Repression</a:t>
            </a:r>
          </a:p>
          <a:p>
            <a:pPr lvl="1"/>
            <a:r>
              <a:rPr lang="en-GB" dirty="0"/>
              <a:t>Legitimacy</a:t>
            </a:r>
          </a:p>
          <a:p>
            <a:pPr lvl="1"/>
            <a:r>
              <a:rPr lang="en-GB" dirty="0"/>
              <a:t>Silence</a:t>
            </a:r>
          </a:p>
        </p:txBody>
      </p:sp>
      <p:sp>
        <p:nvSpPr>
          <p:cNvPr id="3" name="TextBox 2"/>
          <p:cNvSpPr txBox="1"/>
          <p:nvPr/>
        </p:nvSpPr>
        <p:spPr>
          <a:xfrm>
            <a:off x="838200" y="606670"/>
            <a:ext cx="7356231" cy="769441"/>
          </a:xfrm>
          <a:prstGeom prst="rect">
            <a:avLst/>
          </a:prstGeom>
          <a:noFill/>
        </p:spPr>
        <p:txBody>
          <a:bodyPr wrap="square" rtlCol="0">
            <a:spAutoFit/>
          </a:bodyPr>
          <a:lstStyle/>
          <a:p>
            <a:r>
              <a:rPr lang="en-GB" sz="4400" dirty="0"/>
              <a:t>Argument</a:t>
            </a:r>
          </a:p>
        </p:txBody>
      </p:sp>
    </p:spTree>
    <p:extLst>
      <p:ext uri="{BB962C8B-B14F-4D97-AF65-F5344CB8AC3E}">
        <p14:creationId xmlns:p14="http://schemas.microsoft.com/office/powerpoint/2010/main" val="3358422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8271802" y="0"/>
            <a:ext cx="3920197" cy="6858000"/>
          </a:xfrm>
          <a:custGeom>
            <a:avLst/>
            <a:gdLst/>
            <a:ahLst/>
            <a:cxnLst/>
            <a:rect l="l" t="t" r="r" b="b"/>
            <a:pathLst>
              <a:path w="9144000" h="2362200">
                <a:moveTo>
                  <a:pt x="0" y="2362200"/>
                </a:moveTo>
                <a:lnTo>
                  <a:pt x="9144000" y="2362200"/>
                </a:lnTo>
                <a:lnTo>
                  <a:pt x="9144000" y="0"/>
                </a:lnTo>
                <a:lnTo>
                  <a:pt x="0" y="0"/>
                </a:lnTo>
                <a:lnTo>
                  <a:pt x="0" y="2362200"/>
                </a:lnTo>
                <a:close/>
              </a:path>
            </a:pathLst>
          </a:custGeom>
          <a:solidFill>
            <a:schemeClr val="accent1">
              <a:lumMod val="75000"/>
            </a:schemeClr>
          </a:solidFill>
          <a:ln>
            <a:noFill/>
          </a:ln>
        </p:spPr>
        <p:txBody>
          <a:bodyPr wrap="square" lIns="0" tIns="0" rIns="0" bIns="0" rtlCol="0"/>
          <a:lstStyle/>
          <a:p>
            <a:endParaRPr dirty="0"/>
          </a:p>
        </p:txBody>
      </p:sp>
      <p:sp>
        <p:nvSpPr>
          <p:cNvPr id="2" name="Content Placeholder 1"/>
          <p:cNvSpPr>
            <a:spLocks noGrp="1"/>
          </p:cNvSpPr>
          <p:nvPr>
            <p:ph idx="1"/>
          </p:nvPr>
        </p:nvSpPr>
        <p:spPr>
          <a:xfrm>
            <a:off x="838200" y="1652953"/>
            <a:ext cx="7083669" cy="4524009"/>
          </a:xfrm>
        </p:spPr>
        <p:txBody>
          <a:bodyPr/>
          <a:lstStyle/>
          <a:p>
            <a:r>
              <a:rPr lang="en-GB" dirty="0"/>
              <a:t>Argument</a:t>
            </a:r>
          </a:p>
          <a:p>
            <a:r>
              <a:rPr lang="en-GB" dirty="0"/>
              <a:t>Understanding Informal Economies</a:t>
            </a:r>
          </a:p>
          <a:p>
            <a:r>
              <a:rPr lang="en-GB" dirty="0"/>
              <a:t>Risk I: Repression</a:t>
            </a:r>
          </a:p>
          <a:p>
            <a:r>
              <a:rPr lang="en-GB" dirty="0"/>
              <a:t>Risk II: Legitimacy</a:t>
            </a:r>
          </a:p>
          <a:p>
            <a:r>
              <a:rPr lang="en-GB" dirty="0"/>
              <a:t>Risk III: Silence</a:t>
            </a:r>
          </a:p>
          <a:p>
            <a:r>
              <a:rPr lang="en-GB" dirty="0"/>
              <a:t>Conclusions</a:t>
            </a:r>
          </a:p>
          <a:p>
            <a:endParaRPr lang="en-GB" dirty="0"/>
          </a:p>
        </p:txBody>
      </p:sp>
      <p:sp>
        <p:nvSpPr>
          <p:cNvPr id="3" name="TextBox 2"/>
          <p:cNvSpPr txBox="1"/>
          <p:nvPr/>
        </p:nvSpPr>
        <p:spPr>
          <a:xfrm>
            <a:off x="838200" y="606670"/>
            <a:ext cx="7356231" cy="769441"/>
          </a:xfrm>
          <a:prstGeom prst="rect">
            <a:avLst/>
          </a:prstGeom>
          <a:noFill/>
        </p:spPr>
        <p:txBody>
          <a:bodyPr wrap="square" rtlCol="0">
            <a:spAutoFit/>
          </a:bodyPr>
          <a:lstStyle/>
          <a:p>
            <a:r>
              <a:rPr lang="en-GB" sz="4400" dirty="0"/>
              <a:t>Outline</a:t>
            </a:r>
          </a:p>
        </p:txBody>
      </p:sp>
    </p:spTree>
    <p:extLst>
      <p:ext uri="{BB962C8B-B14F-4D97-AF65-F5344CB8AC3E}">
        <p14:creationId xmlns:p14="http://schemas.microsoft.com/office/powerpoint/2010/main" val="4001768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8271802" y="0"/>
            <a:ext cx="3920197" cy="6858000"/>
          </a:xfrm>
          <a:custGeom>
            <a:avLst/>
            <a:gdLst/>
            <a:ahLst/>
            <a:cxnLst/>
            <a:rect l="l" t="t" r="r" b="b"/>
            <a:pathLst>
              <a:path w="9144000" h="2362200">
                <a:moveTo>
                  <a:pt x="0" y="2362200"/>
                </a:moveTo>
                <a:lnTo>
                  <a:pt x="9144000" y="2362200"/>
                </a:lnTo>
                <a:lnTo>
                  <a:pt x="9144000" y="0"/>
                </a:lnTo>
                <a:lnTo>
                  <a:pt x="0" y="0"/>
                </a:lnTo>
                <a:lnTo>
                  <a:pt x="0" y="2362200"/>
                </a:lnTo>
                <a:close/>
              </a:path>
            </a:pathLst>
          </a:custGeom>
          <a:solidFill>
            <a:schemeClr val="accent1">
              <a:lumMod val="75000"/>
            </a:schemeClr>
          </a:solidFill>
          <a:ln>
            <a:noFill/>
          </a:ln>
        </p:spPr>
        <p:txBody>
          <a:bodyPr wrap="square" lIns="0" tIns="0" rIns="0" bIns="0" rtlCol="0"/>
          <a:lstStyle/>
          <a:p>
            <a:endParaRPr dirty="0"/>
          </a:p>
        </p:txBody>
      </p:sp>
      <p:sp>
        <p:nvSpPr>
          <p:cNvPr id="2" name="Content Placeholder 1"/>
          <p:cNvSpPr>
            <a:spLocks noGrp="1"/>
          </p:cNvSpPr>
          <p:nvPr>
            <p:ph idx="1"/>
          </p:nvPr>
        </p:nvSpPr>
        <p:spPr>
          <a:xfrm>
            <a:off x="838200" y="2136531"/>
            <a:ext cx="7083669" cy="4040431"/>
          </a:xfrm>
        </p:spPr>
        <p:txBody>
          <a:bodyPr>
            <a:normAutofit fontScale="92500"/>
          </a:bodyPr>
          <a:lstStyle/>
          <a:p>
            <a:r>
              <a:rPr lang="en-GB" dirty="0"/>
              <a:t>Otherwise legal production and exchange outside of state regulatory and revenue apparatus</a:t>
            </a:r>
          </a:p>
          <a:p>
            <a:pPr lvl="1"/>
            <a:r>
              <a:rPr lang="en-GB" dirty="0"/>
              <a:t>Monetary exchange</a:t>
            </a:r>
          </a:p>
          <a:p>
            <a:pPr lvl="1"/>
            <a:r>
              <a:rPr lang="en-GB" dirty="0"/>
              <a:t>Legal goods and services</a:t>
            </a:r>
          </a:p>
          <a:p>
            <a:pPr lvl="1"/>
            <a:r>
              <a:rPr lang="en-GB" dirty="0"/>
              <a:t>Degrees of compliance</a:t>
            </a:r>
          </a:p>
          <a:p>
            <a:r>
              <a:rPr lang="en-CA" dirty="0"/>
              <a:t>Statistics (WIEGO):</a:t>
            </a:r>
          </a:p>
          <a:p>
            <a:pPr lvl="1"/>
            <a:r>
              <a:rPr lang="en-CA" dirty="0"/>
              <a:t>66% of non-agricultural workers in Sub-Saharan Africa </a:t>
            </a:r>
          </a:p>
          <a:p>
            <a:pPr lvl="1"/>
            <a:r>
              <a:rPr lang="en-CA" dirty="0"/>
              <a:t>82% in South Asia</a:t>
            </a:r>
          </a:p>
          <a:p>
            <a:pPr lvl="1"/>
            <a:r>
              <a:rPr lang="en-CA" dirty="0"/>
              <a:t>65% in East and Southeast Asia </a:t>
            </a:r>
          </a:p>
          <a:p>
            <a:pPr lvl="1"/>
            <a:r>
              <a:rPr lang="en-CA" dirty="0"/>
              <a:t>51% in Latin America</a:t>
            </a:r>
            <a:endParaRPr lang="en-GB" dirty="0"/>
          </a:p>
        </p:txBody>
      </p:sp>
      <p:sp>
        <p:nvSpPr>
          <p:cNvPr id="3" name="TextBox 2"/>
          <p:cNvSpPr txBox="1"/>
          <p:nvPr/>
        </p:nvSpPr>
        <p:spPr>
          <a:xfrm>
            <a:off x="838200" y="606670"/>
            <a:ext cx="7356231" cy="1446550"/>
          </a:xfrm>
          <a:prstGeom prst="rect">
            <a:avLst/>
          </a:prstGeom>
          <a:noFill/>
        </p:spPr>
        <p:txBody>
          <a:bodyPr wrap="square" rtlCol="0">
            <a:spAutoFit/>
          </a:bodyPr>
          <a:lstStyle/>
          <a:p>
            <a:r>
              <a:rPr lang="en-GB" sz="4400" dirty="0"/>
              <a:t>Understanding Informal Economies</a:t>
            </a:r>
          </a:p>
        </p:txBody>
      </p:sp>
      <p:pic>
        <p:nvPicPr>
          <p:cNvPr id="1026" name="Picture 2" descr="https://blogs.imf.org/wp-content/uploads/2017/08/ENG_Aug_2_COTW_informal_econom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6844" y="839665"/>
            <a:ext cx="3270112" cy="5178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4500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8271802" y="0"/>
            <a:ext cx="3920197" cy="6858000"/>
          </a:xfrm>
          <a:custGeom>
            <a:avLst/>
            <a:gdLst/>
            <a:ahLst/>
            <a:cxnLst/>
            <a:rect l="l" t="t" r="r" b="b"/>
            <a:pathLst>
              <a:path w="9144000" h="2362200">
                <a:moveTo>
                  <a:pt x="0" y="2362200"/>
                </a:moveTo>
                <a:lnTo>
                  <a:pt x="9144000" y="2362200"/>
                </a:lnTo>
                <a:lnTo>
                  <a:pt x="9144000" y="0"/>
                </a:lnTo>
                <a:lnTo>
                  <a:pt x="0" y="0"/>
                </a:lnTo>
                <a:lnTo>
                  <a:pt x="0" y="2362200"/>
                </a:lnTo>
                <a:close/>
              </a:path>
            </a:pathLst>
          </a:custGeom>
          <a:solidFill>
            <a:schemeClr val="accent1">
              <a:lumMod val="75000"/>
            </a:schemeClr>
          </a:solidFill>
          <a:ln>
            <a:noFill/>
          </a:ln>
        </p:spPr>
        <p:txBody>
          <a:bodyPr wrap="square" lIns="0" tIns="0" rIns="0" bIns="0" rtlCol="0"/>
          <a:lstStyle/>
          <a:p>
            <a:endParaRPr dirty="0"/>
          </a:p>
        </p:txBody>
      </p:sp>
      <p:sp>
        <p:nvSpPr>
          <p:cNvPr id="2" name="Content Placeholder 1"/>
          <p:cNvSpPr>
            <a:spLocks noGrp="1"/>
          </p:cNvSpPr>
          <p:nvPr>
            <p:ph idx="1"/>
          </p:nvPr>
        </p:nvSpPr>
        <p:spPr>
          <a:xfrm>
            <a:off x="838200" y="879231"/>
            <a:ext cx="7083669" cy="5297732"/>
          </a:xfrm>
        </p:spPr>
        <p:txBody>
          <a:bodyPr>
            <a:normAutofit/>
          </a:bodyPr>
          <a:lstStyle/>
          <a:p>
            <a:r>
              <a:rPr lang="en-GB" dirty="0"/>
              <a:t>Growing push for formalization</a:t>
            </a:r>
          </a:p>
          <a:p>
            <a:pPr lvl="1"/>
            <a:r>
              <a:rPr lang="en-GB" dirty="0"/>
              <a:t>Little agreement on what this entails</a:t>
            </a:r>
          </a:p>
          <a:p>
            <a:pPr lvl="1"/>
            <a:r>
              <a:rPr lang="en-GB" dirty="0"/>
              <a:t>World Bank, ILO, NUA</a:t>
            </a:r>
          </a:p>
          <a:p>
            <a:r>
              <a:rPr lang="en-GB" dirty="0"/>
              <a:t>Growing criminalization and repression</a:t>
            </a:r>
          </a:p>
          <a:p>
            <a:pPr lvl="1"/>
            <a:r>
              <a:rPr lang="en-GB" dirty="0"/>
              <a:t>Arrests, evictions, fines</a:t>
            </a:r>
          </a:p>
          <a:p>
            <a:pPr lvl="1"/>
            <a:r>
              <a:rPr lang="en-GB" dirty="0"/>
              <a:t>Forced relocations to ‘modern’ structures</a:t>
            </a:r>
          </a:p>
          <a:p>
            <a:r>
              <a:rPr lang="en-GB" dirty="0"/>
              <a:t>Hostility driven by</a:t>
            </a:r>
          </a:p>
          <a:p>
            <a:pPr lvl="1"/>
            <a:r>
              <a:rPr lang="en-GB" dirty="0"/>
              <a:t>Urban development and modernization projects</a:t>
            </a:r>
          </a:p>
          <a:p>
            <a:pPr lvl="1"/>
            <a:r>
              <a:rPr lang="en-GB" dirty="0"/>
              <a:t>Concerns about unfair competition</a:t>
            </a:r>
          </a:p>
          <a:p>
            <a:pPr lvl="1"/>
            <a:r>
              <a:rPr lang="en-GB" dirty="0"/>
              <a:t>Tax, regulatory and legal compliance</a:t>
            </a:r>
          </a:p>
          <a:p>
            <a:pPr lvl="1"/>
            <a:endParaRPr lang="en-GB" dirty="0"/>
          </a:p>
          <a:p>
            <a:pPr lvl="1"/>
            <a:endParaRPr lang="en-GB" dirty="0"/>
          </a:p>
          <a:p>
            <a:pPr lvl="1"/>
            <a:endParaRPr lang="en-GB" dirty="0"/>
          </a:p>
        </p:txBody>
      </p:sp>
      <p:pic>
        <p:nvPicPr>
          <p:cNvPr id="2052" name="Picture 4" desc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7072" y="606670"/>
            <a:ext cx="3449655" cy="23082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www.dailymaverick.co.za/wp-content/uploads/Mabasa-tradersreport-1600x89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07072" y="3521565"/>
            <a:ext cx="3449655" cy="19231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507072" y="5776546"/>
            <a:ext cx="3449655" cy="523220"/>
          </a:xfrm>
          <a:prstGeom prst="rect">
            <a:avLst/>
          </a:prstGeom>
          <a:noFill/>
        </p:spPr>
        <p:txBody>
          <a:bodyPr wrap="square" rtlCol="0">
            <a:spAutoFit/>
          </a:bodyPr>
          <a:lstStyle/>
          <a:p>
            <a:pPr algn="just"/>
            <a:r>
              <a:rPr lang="en-GB" sz="1400" dirty="0">
                <a:solidFill>
                  <a:schemeClr val="bg1"/>
                </a:solidFill>
              </a:rPr>
              <a:t>Photos: </a:t>
            </a:r>
            <a:r>
              <a:rPr lang="en-GB" sz="1400" i="1" dirty="0">
                <a:solidFill>
                  <a:schemeClr val="bg1"/>
                </a:solidFill>
              </a:rPr>
              <a:t>New Vision</a:t>
            </a:r>
            <a:r>
              <a:rPr lang="en-GB" sz="1400" dirty="0">
                <a:solidFill>
                  <a:schemeClr val="bg1"/>
                </a:solidFill>
              </a:rPr>
              <a:t> (Above) and </a:t>
            </a:r>
            <a:r>
              <a:rPr lang="en-GB" sz="1400" i="1" dirty="0">
                <a:solidFill>
                  <a:schemeClr val="bg1"/>
                </a:solidFill>
              </a:rPr>
              <a:t>Daily Maverick</a:t>
            </a:r>
            <a:r>
              <a:rPr lang="en-GB" sz="1400" dirty="0">
                <a:solidFill>
                  <a:schemeClr val="bg1"/>
                </a:solidFill>
              </a:rPr>
              <a:t> (Below)</a:t>
            </a:r>
          </a:p>
        </p:txBody>
      </p:sp>
    </p:spTree>
    <p:extLst>
      <p:ext uri="{BB962C8B-B14F-4D97-AF65-F5344CB8AC3E}">
        <p14:creationId xmlns:p14="http://schemas.microsoft.com/office/powerpoint/2010/main" val="221897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8271802" y="0"/>
            <a:ext cx="3920197" cy="6858000"/>
          </a:xfrm>
          <a:custGeom>
            <a:avLst/>
            <a:gdLst/>
            <a:ahLst/>
            <a:cxnLst/>
            <a:rect l="l" t="t" r="r" b="b"/>
            <a:pathLst>
              <a:path w="9144000" h="2362200">
                <a:moveTo>
                  <a:pt x="0" y="2362200"/>
                </a:moveTo>
                <a:lnTo>
                  <a:pt x="9144000" y="2362200"/>
                </a:lnTo>
                <a:lnTo>
                  <a:pt x="9144000" y="0"/>
                </a:lnTo>
                <a:lnTo>
                  <a:pt x="0" y="0"/>
                </a:lnTo>
                <a:lnTo>
                  <a:pt x="0" y="2362200"/>
                </a:lnTo>
                <a:close/>
              </a:path>
            </a:pathLst>
          </a:custGeom>
          <a:solidFill>
            <a:schemeClr val="accent1">
              <a:lumMod val="75000"/>
            </a:schemeClr>
          </a:solidFill>
          <a:ln>
            <a:noFill/>
          </a:ln>
        </p:spPr>
        <p:txBody>
          <a:bodyPr wrap="square" lIns="0" tIns="0" rIns="0" bIns="0" rtlCol="0"/>
          <a:lstStyle/>
          <a:p>
            <a:endParaRPr dirty="0"/>
          </a:p>
        </p:txBody>
      </p:sp>
      <p:sp>
        <p:nvSpPr>
          <p:cNvPr id="2" name="Content Placeholder 1"/>
          <p:cNvSpPr>
            <a:spLocks noGrp="1"/>
          </p:cNvSpPr>
          <p:nvPr>
            <p:ph idx="1"/>
          </p:nvPr>
        </p:nvSpPr>
        <p:spPr>
          <a:xfrm>
            <a:off x="838199" y="5959230"/>
            <a:ext cx="7083669" cy="323240"/>
          </a:xfrm>
        </p:spPr>
        <p:txBody>
          <a:bodyPr>
            <a:noAutofit/>
          </a:bodyPr>
          <a:lstStyle/>
          <a:p>
            <a:pPr marL="0" indent="0">
              <a:buNone/>
            </a:pPr>
            <a:r>
              <a:rPr lang="en-GB" sz="1800" dirty="0"/>
              <a:t>Photo: </a:t>
            </a:r>
            <a:r>
              <a:rPr lang="en-GB" sz="1800" i="1" dirty="0"/>
              <a:t>Daily Monitor</a:t>
            </a:r>
            <a:endParaRPr lang="en-GB" sz="1800" dirty="0"/>
          </a:p>
        </p:txBody>
      </p:sp>
      <p:sp>
        <p:nvSpPr>
          <p:cNvPr id="6" name="TextBox 5"/>
          <p:cNvSpPr txBox="1"/>
          <p:nvPr/>
        </p:nvSpPr>
        <p:spPr>
          <a:xfrm>
            <a:off x="8713177" y="606670"/>
            <a:ext cx="3059723" cy="5324535"/>
          </a:xfrm>
          <a:prstGeom prst="rect">
            <a:avLst/>
          </a:prstGeom>
          <a:noFill/>
        </p:spPr>
        <p:txBody>
          <a:bodyPr wrap="square" rtlCol="0">
            <a:spAutoFit/>
          </a:bodyPr>
          <a:lstStyle/>
          <a:p>
            <a:r>
              <a:rPr lang="en-GB" sz="4400" dirty="0">
                <a:solidFill>
                  <a:schemeClr val="bg1"/>
                </a:solidFill>
              </a:rPr>
              <a:t>Risk I: Repression</a:t>
            </a:r>
          </a:p>
          <a:p>
            <a:pPr marL="457200" indent="-457200">
              <a:buFont typeface="Arial" panose="020B0604020202020204" pitchFamily="34" charset="0"/>
              <a:buChar char="•"/>
            </a:pPr>
            <a:endParaRPr lang="en-GB" sz="2800" dirty="0">
              <a:solidFill>
                <a:schemeClr val="bg1"/>
              </a:solidFill>
            </a:endParaRPr>
          </a:p>
          <a:p>
            <a:pPr marL="457200" indent="-457200">
              <a:buFont typeface="Arial" panose="020B0604020202020204" pitchFamily="34" charset="0"/>
              <a:buChar char="•"/>
            </a:pPr>
            <a:r>
              <a:rPr lang="en-GB" sz="2800" dirty="0">
                <a:solidFill>
                  <a:schemeClr val="bg1"/>
                </a:solidFill>
              </a:rPr>
              <a:t>Violence and livelihood effects</a:t>
            </a:r>
          </a:p>
          <a:p>
            <a:pPr marL="457200" indent="-457200">
              <a:buFont typeface="Arial" panose="020B0604020202020204" pitchFamily="34" charset="0"/>
              <a:buChar char="•"/>
            </a:pPr>
            <a:r>
              <a:rPr lang="en-GB" sz="2800" dirty="0">
                <a:solidFill>
                  <a:schemeClr val="bg1"/>
                </a:solidFill>
              </a:rPr>
              <a:t>Targeting the poor</a:t>
            </a:r>
          </a:p>
          <a:p>
            <a:pPr marL="457200" indent="-457200">
              <a:buFont typeface="Arial" panose="020B0604020202020204" pitchFamily="34" charset="0"/>
              <a:buChar char="•"/>
            </a:pPr>
            <a:r>
              <a:rPr lang="en-GB" sz="2800" dirty="0">
                <a:solidFill>
                  <a:schemeClr val="bg1"/>
                </a:solidFill>
              </a:rPr>
              <a:t>Targeting political opponents</a:t>
            </a:r>
          </a:p>
        </p:txBody>
      </p:sp>
      <p:pic>
        <p:nvPicPr>
          <p:cNvPr id="4098" name="Picture 2" descr="Vendors dilemma. An aerial view of form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535" y="1004277"/>
            <a:ext cx="7274168" cy="4849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587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8271802" y="0"/>
            <a:ext cx="3920197" cy="6858000"/>
          </a:xfrm>
          <a:custGeom>
            <a:avLst/>
            <a:gdLst/>
            <a:ahLst/>
            <a:cxnLst/>
            <a:rect l="l" t="t" r="r" b="b"/>
            <a:pathLst>
              <a:path w="9144000" h="2362200">
                <a:moveTo>
                  <a:pt x="0" y="2362200"/>
                </a:moveTo>
                <a:lnTo>
                  <a:pt x="9144000" y="2362200"/>
                </a:lnTo>
                <a:lnTo>
                  <a:pt x="9144000" y="0"/>
                </a:lnTo>
                <a:lnTo>
                  <a:pt x="0" y="0"/>
                </a:lnTo>
                <a:lnTo>
                  <a:pt x="0" y="2362200"/>
                </a:lnTo>
                <a:close/>
              </a:path>
            </a:pathLst>
          </a:custGeom>
          <a:solidFill>
            <a:schemeClr val="accent1">
              <a:lumMod val="75000"/>
            </a:schemeClr>
          </a:solidFill>
          <a:ln>
            <a:noFill/>
          </a:ln>
        </p:spPr>
        <p:txBody>
          <a:bodyPr wrap="square" lIns="0" tIns="0" rIns="0" bIns="0" rtlCol="0"/>
          <a:lstStyle/>
          <a:p>
            <a:endParaRPr dirty="0"/>
          </a:p>
        </p:txBody>
      </p:sp>
      <p:sp>
        <p:nvSpPr>
          <p:cNvPr id="2" name="Content Placeholder 1"/>
          <p:cNvSpPr>
            <a:spLocks noGrp="1"/>
          </p:cNvSpPr>
          <p:nvPr>
            <p:ph idx="1"/>
          </p:nvPr>
        </p:nvSpPr>
        <p:spPr>
          <a:xfrm>
            <a:off x="645615" y="5654206"/>
            <a:ext cx="7083669" cy="351693"/>
          </a:xfrm>
        </p:spPr>
        <p:txBody>
          <a:bodyPr>
            <a:normAutofit/>
          </a:bodyPr>
          <a:lstStyle/>
          <a:p>
            <a:pPr marL="0" indent="0">
              <a:buNone/>
            </a:pPr>
            <a:r>
              <a:rPr lang="en-GB" sz="1800" dirty="0"/>
              <a:t>Photo: </a:t>
            </a:r>
            <a:r>
              <a:rPr lang="en-GB" sz="1800" i="1" dirty="0"/>
              <a:t>New Vision</a:t>
            </a:r>
            <a:endParaRPr lang="en-GB" sz="1800" dirty="0"/>
          </a:p>
        </p:txBody>
      </p:sp>
      <p:pic>
        <p:nvPicPr>
          <p:cNvPr id="3074" name="Picture 2" descr="2013 12largeimg226 dec 2013 111225973 703x4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950" y="790829"/>
            <a:ext cx="7795000" cy="467921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713177" y="606670"/>
            <a:ext cx="3059723" cy="5047536"/>
          </a:xfrm>
          <a:prstGeom prst="rect">
            <a:avLst/>
          </a:prstGeom>
          <a:noFill/>
        </p:spPr>
        <p:txBody>
          <a:bodyPr wrap="square" rtlCol="0">
            <a:spAutoFit/>
          </a:bodyPr>
          <a:lstStyle/>
          <a:p>
            <a:r>
              <a:rPr lang="en-GB" sz="4400" dirty="0">
                <a:solidFill>
                  <a:schemeClr val="bg1"/>
                </a:solidFill>
              </a:rPr>
              <a:t>Risk II: Legitimacy</a:t>
            </a:r>
          </a:p>
          <a:p>
            <a:pPr marL="285750" indent="-285750">
              <a:buFont typeface="Arial" panose="020B0604020202020204" pitchFamily="34" charset="0"/>
              <a:buChar char="•"/>
            </a:pPr>
            <a:endParaRPr lang="en-GB" dirty="0">
              <a:solidFill>
                <a:schemeClr val="bg1"/>
              </a:solidFill>
            </a:endParaRPr>
          </a:p>
          <a:p>
            <a:pPr marL="285750" indent="-285750">
              <a:buFont typeface="Arial" panose="020B0604020202020204" pitchFamily="34" charset="0"/>
              <a:buChar char="•"/>
            </a:pPr>
            <a:r>
              <a:rPr lang="en-GB" dirty="0">
                <a:solidFill>
                  <a:schemeClr val="bg1"/>
                </a:solidFill>
              </a:rPr>
              <a:t>De-democratization</a:t>
            </a:r>
          </a:p>
          <a:p>
            <a:pPr marL="285750" indent="-285750">
              <a:buFont typeface="Arial" panose="020B0604020202020204" pitchFamily="34" charset="0"/>
              <a:buChar char="•"/>
            </a:pPr>
            <a:r>
              <a:rPr lang="en-GB" dirty="0">
                <a:solidFill>
                  <a:schemeClr val="bg1"/>
                </a:solidFill>
              </a:rPr>
              <a:t>Delivering urban development</a:t>
            </a:r>
          </a:p>
          <a:p>
            <a:pPr marL="742950" lvl="1" indent="-285750">
              <a:buFont typeface="Arial" panose="020B0604020202020204" pitchFamily="34" charset="0"/>
              <a:buChar char="•"/>
            </a:pPr>
            <a:r>
              <a:rPr lang="en-GB" dirty="0">
                <a:solidFill>
                  <a:schemeClr val="bg1"/>
                </a:solidFill>
              </a:rPr>
              <a:t>Informality as obstacle to development</a:t>
            </a:r>
          </a:p>
          <a:p>
            <a:pPr marL="742950" lvl="1" indent="-285750">
              <a:buFont typeface="Arial" panose="020B0604020202020204" pitchFamily="34" charset="0"/>
              <a:buChar char="•"/>
            </a:pPr>
            <a:r>
              <a:rPr lang="en-GB" dirty="0">
                <a:solidFill>
                  <a:schemeClr val="bg1"/>
                </a:solidFill>
              </a:rPr>
              <a:t>Informality as manifestation of underdevelopment</a:t>
            </a:r>
          </a:p>
          <a:p>
            <a:pPr marL="285750" indent="-285750">
              <a:buFont typeface="Arial" panose="020B0604020202020204" pitchFamily="34" charset="0"/>
              <a:buChar char="•"/>
            </a:pPr>
            <a:r>
              <a:rPr lang="en-GB" dirty="0">
                <a:solidFill>
                  <a:schemeClr val="bg1"/>
                </a:solidFill>
              </a:rPr>
              <a:t>Aiding legitimacy claims based in technocratic competence rather than democratic processes </a:t>
            </a:r>
          </a:p>
        </p:txBody>
      </p:sp>
    </p:spTree>
    <p:extLst>
      <p:ext uri="{BB962C8B-B14F-4D97-AF65-F5344CB8AC3E}">
        <p14:creationId xmlns:p14="http://schemas.microsoft.com/office/powerpoint/2010/main" val="3881805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8271802" y="0"/>
            <a:ext cx="3920197" cy="6858000"/>
          </a:xfrm>
          <a:custGeom>
            <a:avLst/>
            <a:gdLst/>
            <a:ahLst/>
            <a:cxnLst/>
            <a:rect l="l" t="t" r="r" b="b"/>
            <a:pathLst>
              <a:path w="9144000" h="2362200">
                <a:moveTo>
                  <a:pt x="0" y="2362200"/>
                </a:moveTo>
                <a:lnTo>
                  <a:pt x="9144000" y="2362200"/>
                </a:lnTo>
                <a:lnTo>
                  <a:pt x="9144000" y="0"/>
                </a:lnTo>
                <a:lnTo>
                  <a:pt x="0" y="0"/>
                </a:lnTo>
                <a:lnTo>
                  <a:pt x="0" y="2362200"/>
                </a:lnTo>
                <a:close/>
              </a:path>
            </a:pathLst>
          </a:custGeom>
          <a:solidFill>
            <a:schemeClr val="accent1">
              <a:lumMod val="75000"/>
            </a:schemeClr>
          </a:solidFill>
          <a:ln>
            <a:noFill/>
          </a:ln>
        </p:spPr>
        <p:txBody>
          <a:bodyPr wrap="square" lIns="0" tIns="0" rIns="0" bIns="0" rtlCol="0"/>
          <a:lstStyle/>
          <a:p>
            <a:endParaRPr dirty="0"/>
          </a:p>
        </p:txBody>
      </p:sp>
      <p:sp>
        <p:nvSpPr>
          <p:cNvPr id="2" name="Content Placeholder 1"/>
          <p:cNvSpPr>
            <a:spLocks noGrp="1"/>
          </p:cNvSpPr>
          <p:nvPr>
            <p:ph idx="1"/>
          </p:nvPr>
        </p:nvSpPr>
        <p:spPr>
          <a:xfrm>
            <a:off x="620214" y="3974123"/>
            <a:ext cx="3086452" cy="2206870"/>
          </a:xfrm>
        </p:spPr>
        <p:txBody>
          <a:bodyPr>
            <a:normAutofit fontScale="92500" lnSpcReduction="20000"/>
          </a:bodyPr>
          <a:lstStyle/>
          <a:p>
            <a:pPr algn="just"/>
            <a:r>
              <a:rPr lang="en-GB" sz="2400" dirty="0"/>
              <a:t>Racial segregation in Cape Town (Above; Statistics SA)</a:t>
            </a:r>
          </a:p>
          <a:p>
            <a:pPr algn="just"/>
            <a:r>
              <a:rPr lang="en-GB" sz="2400" dirty="0"/>
              <a:t>Average household income in Cape Town (Right; Peyton 2012; and </a:t>
            </a:r>
            <a:r>
              <a:rPr lang="en-GB" sz="2400" dirty="0" err="1"/>
              <a:t>Haysom</a:t>
            </a:r>
            <a:r>
              <a:rPr lang="en-GB" sz="2400" dirty="0"/>
              <a:t>, Crush and Caesar 2017)</a:t>
            </a:r>
          </a:p>
        </p:txBody>
      </p:sp>
      <p:pic>
        <p:nvPicPr>
          <p:cNvPr id="6" name="Picture 5" descr="CapeTown">
            <a:extLst>
              <a:ext uri="{FF2B5EF4-FFF2-40B4-BE49-F238E27FC236}">
                <a16:creationId xmlns:a16="http://schemas.microsoft.com/office/drawing/2014/main" id="{276ED013-B405-4CB9-A471-55E9E52C7C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92828"/>
            <a:ext cx="4355219" cy="307930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www.researchgate.net/profile/Gareth_Haysom/publication/317348661/figure/fig5/AS:501897962704902@1496673208009/Average-Household-Income-in-Cape-Town-2001_W64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751" y="991390"/>
            <a:ext cx="3920198" cy="488187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713177" y="606670"/>
            <a:ext cx="3059723" cy="5170646"/>
          </a:xfrm>
          <a:prstGeom prst="rect">
            <a:avLst/>
          </a:prstGeom>
          <a:noFill/>
        </p:spPr>
        <p:txBody>
          <a:bodyPr wrap="square" rtlCol="0">
            <a:spAutoFit/>
          </a:bodyPr>
          <a:lstStyle/>
          <a:p>
            <a:r>
              <a:rPr lang="en-GB" sz="4400" dirty="0">
                <a:solidFill>
                  <a:schemeClr val="bg1"/>
                </a:solidFill>
              </a:rPr>
              <a:t>Risk III: Silence</a:t>
            </a:r>
          </a:p>
          <a:p>
            <a:pPr marL="285750" indent="-285750">
              <a:buFont typeface="Arial" panose="020B0604020202020204" pitchFamily="34" charset="0"/>
              <a:buChar char="•"/>
            </a:pPr>
            <a:r>
              <a:rPr lang="en-GB" sz="2800" dirty="0">
                <a:solidFill>
                  <a:schemeClr val="bg1"/>
                </a:solidFill>
              </a:rPr>
              <a:t>Informality can have deep political roots</a:t>
            </a:r>
          </a:p>
          <a:p>
            <a:pPr marL="285750" indent="-285750">
              <a:buFont typeface="Arial" panose="020B0604020202020204" pitchFamily="34" charset="0"/>
              <a:buChar char="•"/>
            </a:pPr>
            <a:r>
              <a:rPr lang="en-GB" sz="2800" dirty="0">
                <a:solidFill>
                  <a:schemeClr val="bg1"/>
                </a:solidFill>
              </a:rPr>
              <a:t>Failure to recognize these roots can result in ineffective policy approaches</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1547636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5"/>
          <p:cNvSpPr/>
          <p:nvPr/>
        </p:nvSpPr>
        <p:spPr>
          <a:xfrm>
            <a:off x="8271802" y="0"/>
            <a:ext cx="3920197" cy="6858000"/>
          </a:xfrm>
          <a:custGeom>
            <a:avLst/>
            <a:gdLst/>
            <a:ahLst/>
            <a:cxnLst/>
            <a:rect l="l" t="t" r="r" b="b"/>
            <a:pathLst>
              <a:path w="9144000" h="2362200">
                <a:moveTo>
                  <a:pt x="0" y="2362200"/>
                </a:moveTo>
                <a:lnTo>
                  <a:pt x="9144000" y="2362200"/>
                </a:lnTo>
                <a:lnTo>
                  <a:pt x="9144000" y="0"/>
                </a:lnTo>
                <a:lnTo>
                  <a:pt x="0" y="0"/>
                </a:lnTo>
                <a:lnTo>
                  <a:pt x="0" y="2362200"/>
                </a:lnTo>
                <a:close/>
              </a:path>
            </a:pathLst>
          </a:custGeom>
          <a:solidFill>
            <a:schemeClr val="accent1">
              <a:lumMod val="75000"/>
            </a:schemeClr>
          </a:solidFill>
          <a:ln>
            <a:noFill/>
          </a:ln>
        </p:spPr>
        <p:txBody>
          <a:bodyPr wrap="square" lIns="0" tIns="0" rIns="0" bIns="0" rtlCol="0"/>
          <a:lstStyle/>
          <a:p>
            <a:endParaRPr dirty="0"/>
          </a:p>
        </p:txBody>
      </p:sp>
      <p:graphicFrame>
        <p:nvGraphicFramePr>
          <p:cNvPr id="3" name="Content Placeholder 2">
            <a:extLst>
              <a:ext uri="{FF2B5EF4-FFF2-40B4-BE49-F238E27FC236}">
                <a16:creationId xmlns:a16="http://schemas.microsoft.com/office/drawing/2014/main" id="{81864318-87DD-4502-A614-5910420CDE77}"/>
              </a:ext>
            </a:extLst>
          </p:cNvPr>
          <p:cNvGraphicFramePr>
            <a:graphicFrameLocks noGrp="1"/>
          </p:cNvGraphicFramePr>
          <p:nvPr>
            <p:ph idx="1"/>
            <p:extLst>
              <p:ext uri="{D42A27DB-BD31-4B8C-83A1-F6EECF244321}">
                <p14:modId xmlns:p14="http://schemas.microsoft.com/office/powerpoint/2010/main" val="3659505112"/>
              </p:ext>
            </p:extLst>
          </p:nvPr>
        </p:nvGraphicFramePr>
        <p:xfrm>
          <a:off x="564843" y="74030"/>
          <a:ext cx="7353299" cy="6505068"/>
        </p:xfrm>
        <a:graphic>
          <a:graphicData uri="http://schemas.openxmlformats.org/drawingml/2006/table">
            <a:tbl>
              <a:tblPr firstRow="1" firstCol="1" bandRow="1">
                <a:tableStyleId>{5C22544A-7EE6-4342-B048-85BDC9FD1C3A}</a:tableStyleId>
              </a:tblPr>
              <a:tblGrid>
                <a:gridCol w="3617823">
                  <a:extLst>
                    <a:ext uri="{9D8B030D-6E8A-4147-A177-3AD203B41FA5}">
                      <a16:colId xmlns:a16="http://schemas.microsoft.com/office/drawing/2014/main" val="287397981"/>
                    </a:ext>
                  </a:extLst>
                </a:gridCol>
                <a:gridCol w="3735476">
                  <a:extLst>
                    <a:ext uri="{9D8B030D-6E8A-4147-A177-3AD203B41FA5}">
                      <a16:colId xmlns:a16="http://schemas.microsoft.com/office/drawing/2014/main" val="4149867782"/>
                    </a:ext>
                  </a:extLst>
                </a:gridCol>
              </a:tblGrid>
              <a:tr h="243688">
                <a:tc>
                  <a:txBody>
                    <a:bodyPr/>
                    <a:lstStyle/>
                    <a:p>
                      <a:pPr algn="ctr">
                        <a:lnSpc>
                          <a:spcPct val="107000"/>
                        </a:lnSpc>
                        <a:spcAft>
                          <a:spcPts val="0"/>
                        </a:spcAft>
                      </a:pPr>
                      <a:r>
                        <a:rPr lang="en-CA" sz="1600" dirty="0">
                          <a:effectLst/>
                        </a:rPr>
                        <a:t>Challenges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nchor="ctr">
                    <a:solidFill>
                      <a:schemeClr val="accent1">
                        <a:lumMod val="75000"/>
                      </a:schemeClr>
                    </a:solidFill>
                  </a:tcPr>
                </a:tc>
                <a:tc>
                  <a:txBody>
                    <a:bodyPr/>
                    <a:lstStyle/>
                    <a:p>
                      <a:pPr algn="ctr">
                        <a:lnSpc>
                          <a:spcPct val="107000"/>
                        </a:lnSpc>
                        <a:spcAft>
                          <a:spcPts val="0"/>
                        </a:spcAft>
                      </a:pPr>
                      <a:r>
                        <a:rPr lang="en-CA" sz="1600" dirty="0">
                          <a:effectLst/>
                        </a:rPr>
                        <a:t>Percentage of Vendors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extLst>
                  <a:ext uri="{0D108BD9-81ED-4DB2-BD59-A6C34878D82A}">
                    <a16:rowId xmlns:a16="http://schemas.microsoft.com/office/drawing/2014/main" val="2387720970"/>
                  </a:ext>
                </a:extLst>
              </a:tr>
              <a:tr h="243688">
                <a:tc>
                  <a:txBody>
                    <a:bodyPr/>
                    <a:lstStyle/>
                    <a:p>
                      <a:pPr>
                        <a:lnSpc>
                          <a:spcPct val="107000"/>
                        </a:lnSpc>
                        <a:spcAft>
                          <a:spcPts val="0"/>
                        </a:spcAft>
                      </a:pPr>
                      <a:r>
                        <a:rPr lang="en-CA" sz="1600" i="1" dirty="0">
                          <a:effectLst/>
                        </a:rPr>
                        <a:t>Business Competition</a:t>
                      </a:r>
                      <a:endParaRPr lang="en-CA" sz="1600" i="1"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indent="-121285" algn="ctr">
                        <a:lnSpc>
                          <a:spcPct val="107000"/>
                        </a:lnSpc>
                        <a:spcAft>
                          <a:spcPts val="0"/>
                        </a:spcAft>
                      </a:pPr>
                      <a:r>
                        <a:rPr lang="en-CA" sz="1600">
                          <a:effectLst/>
                        </a:rPr>
                        <a:t> </a:t>
                      </a:r>
                      <a:endParaRPr lang="en-CA" sz="160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3539196514"/>
                  </a:ext>
                </a:extLst>
              </a:tr>
              <a:tr h="243688">
                <a:tc>
                  <a:txBody>
                    <a:bodyPr/>
                    <a:lstStyle/>
                    <a:p>
                      <a:pPr>
                        <a:lnSpc>
                          <a:spcPct val="107000"/>
                        </a:lnSpc>
                        <a:spcAft>
                          <a:spcPts val="0"/>
                        </a:spcAft>
                      </a:pPr>
                      <a:r>
                        <a:rPr lang="en-CA" sz="1600" dirty="0">
                          <a:effectLst/>
                        </a:rPr>
                        <a:t>Too many competitors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rgbClr val="C00000"/>
                    </a:solidFill>
                  </a:tcPr>
                </a:tc>
                <a:tc>
                  <a:txBody>
                    <a:bodyPr/>
                    <a:lstStyle/>
                    <a:p>
                      <a:pPr indent="-121285" algn="ctr">
                        <a:lnSpc>
                          <a:spcPct val="107000"/>
                        </a:lnSpc>
                        <a:spcAft>
                          <a:spcPts val="0"/>
                        </a:spcAft>
                      </a:pPr>
                      <a:r>
                        <a:rPr lang="en-CA" sz="1600" dirty="0">
                          <a:solidFill>
                            <a:schemeClr val="bg1"/>
                          </a:solidFill>
                          <a:effectLst/>
                        </a:rPr>
                        <a:t>67.3</a:t>
                      </a:r>
                      <a:endParaRPr lang="en-CA"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rgbClr val="C00000"/>
                    </a:solidFill>
                  </a:tcPr>
                </a:tc>
                <a:extLst>
                  <a:ext uri="{0D108BD9-81ED-4DB2-BD59-A6C34878D82A}">
                    <a16:rowId xmlns:a16="http://schemas.microsoft.com/office/drawing/2014/main" val="2851485857"/>
                  </a:ext>
                </a:extLst>
              </a:tr>
              <a:tr h="243688">
                <a:tc>
                  <a:txBody>
                    <a:bodyPr/>
                    <a:lstStyle/>
                    <a:p>
                      <a:pPr>
                        <a:lnSpc>
                          <a:spcPct val="107000"/>
                        </a:lnSpc>
                        <a:spcAft>
                          <a:spcPts val="0"/>
                        </a:spcAft>
                      </a:pPr>
                      <a:r>
                        <a:rPr lang="en-CA" sz="1600" dirty="0">
                          <a:effectLst/>
                        </a:rPr>
                        <a:t>Too few customers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rgbClr val="C00000"/>
                    </a:solidFill>
                  </a:tcPr>
                </a:tc>
                <a:tc>
                  <a:txBody>
                    <a:bodyPr/>
                    <a:lstStyle/>
                    <a:p>
                      <a:pPr algn="ctr">
                        <a:lnSpc>
                          <a:spcPct val="107000"/>
                        </a:lnSpc>
                        <a:spcAft>
                          <a:spcPts val="0"/>
                        </a:spcAft>
                      </a:pPr>
                      <a:r>
                        <a:rPr lang="en-CA" sz="1600" dirty="0">
                          <a:solidFill>
                            <a:schemeClr val="bg1"/>
                          </a:solidFill>
                          <a:effectLst/>
                        </a:rPr>
                        <a:t>75.1</a:t>
                      </a:r>
                      <a:endParaRPr lang="en-CA"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rgbClr val="C00000"/>
                    </a:solidFill>
                  </a:tcPr>
                </a:tc>
                <a:extLst>
                  <a:ext uri="{0D108BD9-81ED-4DB2-BD59-A6C34878D82A}">
                    <a16:rowId xmlns:a16="http://schemas.microsoft.com/office/drawing/2014/main" val="1222812954"/>
                  </a:ext>
                </a:extLst>
              </a:tr>
              <a:tr h="243688">
                <a:tc>
                  <a:txBody>
                    <a:bodyPr/>
                    <a:lstStyle/>
                    <a:p>
                      <a:pPr>
                        <a:lnSpc>
                          <a:spcPct val="107000"/>
                        </a:lnSpc>
                        <a:spcAft>
                          <a:spcPts val="0"/>
                        </a:spcAft>
                      </a:pPr>
                      <a:r>
                        <a:rPr lang="en-CA" sz="1600" dirty="0">
                          <a:effectLst/>
                        </a:rPr>
                        <a:t>Insufficient sales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rgbClr val="C00000"/>
                    </a:solidFill>
                  </a:tcPr>
                </a:tc>
                <a:tc>
                  <a:txBody>
                    <a:bodyPr/>
                    <a:lstStyle/>
                    <a:p>
                      <a:pPr algn="ctr">
                        <a:lnSpc>
                          <a:spcPct val="107000"/>
                        </a:lnSpc>
                        <a:spcAft>
                          <a:spcPts val="0"/>
                        </a:spcAft>
                      </a:pPr>
                      <a:r>
                        <a:rPr lang="en-CA" sz="1600" dirty="0">
                          <a:solidFill>
                            <a:schemeClr val="bg1"/>
                          </a:solidFill>
                          <a:effectLst/>
                        </a:rPr>
                        <a:t>59.2</a:t>
                      </a:r>
                      <a:endParaRPr lang="en-CA"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rgbClr val="C00000"/>
                    </a:solidFill>
                  </a:tcPr>
                </a:tc>
                <a:extLst>
                  <a:ext uri="{0D108BD9-81ED-4DB2-BD59-A6C34878D82A}">
                    <a16:rowId xmlns:a16="http://schemas.microsoft.com/office/drawing/2014/main" val="2776458424"/>
                  </a:ext>
                </a:extLst>
              </a:tr>
              <a:tr h="243688">
                <a:tc>
                  <a:txBody>
                    <a:bodyPr/>
                    <a:lstStyle/>
                    <a:p>
                      <a:pPr>
                        <a:lnSpc>
                          <a:spcPct val="107000"/>
                        </a:lnSpc>
                        <a:spcAft>
                          <a:spcPts val="0"/>
                        </a:spcAft>
                      </a:pPr>
                      <a:r>
                        <a:rPr lang="en-CA" sz="1600" dirty="0">
                          <a:effectLst/>
                        </a:rPr>
                        <a:t>Verbal insults against your business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dirty="0">
                          <a:effectLst/>
                        </a:rPr>
                        <a:t>13.0</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1618933162"/>
                  </a:ext>
                </a:extLst>
              </a:tr>
              <a:tr h="243688">
                <a:tc>
                  <a:txBody>
                    <a:bodyPr/>
                    <a:lstStyle/>
                    <a:p>
                      <a:pPr>
                        <a:lnSpc>
                          <a:spcPct val="107000"/>
                        </a:lnSpc>
                        <a:spcAft>
                          <a:spcPts val="0"/>
                        </a:spcAft>
                      </a:pPr>
                      <a:r>
                        <a:rPr lang="en-CA" sz="1600" dirty="0">
                          <a:effectLst/>
                        </a:rPr>
                        <a:t>Conflict with local entrepreneurs </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a:effectLst/>
                        </a:rPr>
                        <a:t>19.6</a:t>
                      </a:r>
                      <a:endParaRPr lang="en-CA" sz="160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2866720957"/>
                  </a:ext>
                </a:extLst>
              </a:tr>
              <a:tr h="489854">
                <a:tc>
                  <a:txBody>
                    <a:bodyPr/>
                    <a:lstStyle/>
                    <a:p>
                      <a:pPr>
                        <a:lnSpc>
                          <a:spcPct val="107000"/>
                        </a:lnSpc>
                        <a:spcAft>
                          <a:spcPts val="0"/>
                        </a:spcAft>
                      </a:pPr>
                      <a:r>
                        <a:rPr lang="en-CA" sz="1600" dirty="0">
                          <a:effectLst/>
                        </a:rPr>
                        <a:t>Competition from supermarkets/large stores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a:effectLst/>
                        </a:rPr>
                        <a:t>33.6</a:t>
                      </a:r>
                      <a:endParaRPr lang="en-CA" sz="160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2598454932"/>
                  </a:ext>
                </a:extLst>
              </a:tr>
              <a:tr h="243688">
                <a:tc>
                  <a:txBody>
                    <a:bodyPr/>
                    <a:lstStyle/>
                    <a:p>
                      <a:pPr>
                        <a:lnSpc>
                          <a:spcPct val="107000"/>
                        </a:lnSpc>
                        <a:spcAft>
                          <a:spcPts val="0"/>
                        </a:spcAft>
                      </a:pPr>
                      <a:r>
                        <a:rPr lang="en-CA" sz="1600" i="1" dirty="0">
                          <a:effectLst/>
                        </a:rPr>
                        <a:t>Business Costs</a:t>
                      </a:r>
                      <a:endParaRPr lang="en-CA" sz="1600" i="1"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dirty="0">
                          <a:effectLst/>
                        </a:rPr>
                        <a:t> </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360231582"/>
                  </a:ext>
                </a:extLst>
              </a:tr>
              <a:tr h="243688">
                <a:tc>
                  <a:txBody>
                    <a:bodyPr/>
                    <a:lstStyle/>
                    <a:p>
                      <a:pPr>
                        <a:lnSpc>
                          <a:spcPct val="107000"/>
                        </a:lnSpc>
                        <a:spcAft>
                          <a:spcPts val="0"/>
                        </a:spcAft>
                      </a:pPr>
                      <a:r>
                        <a:rPr lang="en-CA" sz="1600" dirty="0">
                          <a:effectLst/>
                        </a:rPr>
                        <a:t>Suppliers charge too much</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rgbClr val="C00000"/>
                    </a:solidFill>
                  </a:tcPr>
                </a:tc>
                <a:tc>
                  <a:txBody>
                    <a:bodyPr/>
                    <a:lstStyle/>
                    <a:p>
                      <a:pPr algn="ctr">
                        <a:lnSpc>
                          <a:spcPct val="107000"/>
                        </a:lnSpc>
                        <a:spcAft>
                          <a:spcPts val="0"/>
                        </a:spcAft>
                      </a:pPr>
                      <a:r>
                        <a:rPr lang="en-CA" sz="1600" dirty="0">
                          <a:solidFill>
                            <a:schemeClr val="bg1"/>
                          </a:solidFill>
                          <a:effectLst/>
                        </a:rPr>
                        <a:t>65.6</a:t>
                      </a:r>
                      <a:endParaRPr lang="en-CA"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rgbClr val="C00000"/>
                    </a:solidFill>
                  </a:tcPr>
                </a:tc>
                <a:extLst>
                  <a:ext uri="{0D108BD9-81ED-4DB2-BD59-A6C34878D82A}">
                    <a16:rowId xmlns:a16="http://schemas.microsoft.com/office/drawing/2014/main" val="2032331514"/>
                  </a:ext>
                </a:extLst>
              </a:tr>
              <a:tr h="243688">
                <a:tc>
                  <a:txBody>
                    <a:bodyPr/>
                    <a:lstStyle/>
                    <a:p>
                      <a:pPr>
                        <a:lnSpc>
                          <a:spcPct val="107000"/>
                        </a:lnSpc>
                        <a:spcAft>
                          <a:spcPts val="0"/>
                        </a:spcAft>
                      </a:pPr>
                      <a:r>
                        <a:rPr lang="en-CA" sz="1600" dirty="0">
                          <a:effectLst/>
                        </a:rPr>
                        <a:t>Customers don’t pay their debts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dirty="0">
                          <a:effectLst/>
                        </a:rPr>
                        <a:t>37.9</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768052351"/>
                  </a:ext>
                </a:extLst>
              </a:tr>
              <a:tr h="243688">
                <a:tc>
                  <a:txBody>
                    <a:bodyPr/>
                    <a:lstStyle/>
                    <a:p>
                      <a:pPr>
                        <a:lnSpc>
                          <a:spcPct val="107000"/>
                        </a:lnSpc>
                        <a:spcAft>
                          <a:spcPts val="0"/>
                        </a:spcAft>
                      </a:pPr>
                      <a:r>
                        <a:rPr lang="en-CA" sz="1600" dirty="0">
                          <a:effectLst/>
                        </a:rPr>
                        <a:t>Lack of access to credit</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rgbClr val="FFC000"/>
                    </a:solidFill>
                  </a:tcPr>
                </a:tc>
                <a:tc>
                  <a:txBody>
                    <a:bodyPr/>
                    <a:lstStyle/>
                    <a:p>
                      <a:pPr algn="ctr">
                        <a:lnSpc>
                          <a:spcPct val="107000"/>
                        </a:lnSpc>
                        <a:spcAft>
                          <a:spcPts val="0"/>
                        </a:spcAft>
                      </a:pPr>
                      <a:r>
                        <a:rPr lang="en-CA" sz="1600" dirty="0">
                          <a:solidFill>
                            <a:schemeClr val="bg1"/>
                          </a:solidFill>
                          <a:effectLst/>
                        </a:rPr>
                        <a:t>18.3</a:t>
                      </a:r>
                      <a:endParaRPr lang="en-CA"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rgbClr val="FFC000"/>
                    </a:solidFill>
                  </a:tcPr>
                </a:tc>
                <a:extLst>
                  <a:ext uri="{0D108BD9-81ED-4DB2-BD59-A6C34878D82A}">
                    <a16:rowId xmlns:a16="http://schemas.microsoft.com/office/drawing/2014/main" val="4294402275"/>
                  </a:ext>
                </a:extLst>
              </a:tr>
              <a:tr h="243688">
                <a:tc>
                  <a:txBody>
                    <a:bodyPr/>
                    <a:lstStyle/>
                    <a:p>
                      <a:pPr>
                        <a:lnSpc>
                          <a:spcPct val="107000"/>
                        </a:lnSpc>
                        <a:spcAft>
                          <a:spcPts val="0"/>
                        </a:spcAft>
                      </a:pPr>
                      <a:r>
                        <a:rPr lang="en-CA" sz="1600" dirty="0">
                          <a:effectLst/>
                        </a:rPr>
                        <a:t>Lack of relevant training in business skills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rgbClr val="FFC000"/>
                    </a:solidFill>
                  </a:tcPr>
                </a:tc>
                <a:tc>
                  <a:txBody>
                    <a:bodyPr/>
                    <a:lstStyle/>
                    <a:p>
                      <a:pPr algn="ctr">
                        <a:lnSpc>
                          <a:spcPct val="107000"/>
                        </a:lnSpc>
                        <a:spcAft>
                          <a:spcPts val="0"/>
                        </a:spcAft>
                      </a:pPr>
                      <a:r>
                        <a:rPr lang="en-CA" sz="1600" dirty="0">
                          <a:solidFill>
                            <a:schemeClr val="bg1"/>
                          </a:solidFill>
                          <a:effectLst/>
                        </a:rPr>
                        <a:t>29.5</a:t>
                      </a:r>
                      <a:endParaRPr lang="en-CA"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rgbClr val="FFC000"/>
                    </a:solidFill>
                  </a:tcPr>
                </a:tc>
                <a:extLst>
                  <a:ext uri="{0D108BD9-81ED-4DB2-BD59-A6C34878D82A}">
                    <a16:rowId xmlns:a16="http://schemas.microsoft.com/office/drawing/2014/main" val="3613886327"/>
                  </a:ext>
                </a:extLst>
              </a:tr>
              <a:tr h="243688">
                <a:tc>
                  <a:txBody>
                    <a:bodyPr/>
                    <a:lstStyle/>
                    <a:p>
                      <a:pPr>
                        <a:lnSpc>
                          <a:spcPct val="107000"/>
                        </a:lnSpc>
                        <a:spcAft>
                          <a:spcPts val="0"/>
                        </a:spcAft>
                      </a:pPr>
                      <a:r>
                        <a:rPr lang="en-CA" sz="1600" i="1" dirty="0">
                          <a:effectLst/>
                        </a:rPr>
                        <a:t>Infrastructure Issues</a:t>
                      </a:r>
                      <a:endParaRPr lang="en-CA" sz="1600" i="1"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dirty="0">
                          <a:effectLst/>
                        </a:rPr>
                        <a:t> </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3247711595"/>
                  </a:ext>
                </a:extLst>
              </a:tr>
              <a:tr h="243688">
                <a:tc>
                  <a:txBody>
                    <a:bodyPr/>
                    <a:lstStyle/>
                    <a:p>
                      <a:pPr>
                        <a:lnSpc>
                          <a:spcPct val="107000"/>
                        </a:lnSpc>
                        <a:spcAft>
                          <a:spcPts val="0"/>
                        </a:spcAft>
                      </a:pPr>
                      <a:r>
                        <a:rPr lang="en-CA" sz="1600" dirty="0">
                          <a:effectLst/>
                        </a:rPr>
                        <a:t>No refrigeration</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dirty="0">
                          <a:effectLst/>
                        </a:rPr>
                        <a:t>14.5</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2451191130"/>
                  </a:ext>
                </a:extLst>
              </a:tr>
              <a:tr h="243688">
                <a:tc>
                  <a:txBody>
                    <a:bodyPr/>
                    <a:lstStyle/>
                    <a:p>
                      <a:pPr>
                        <a:lnSpc>
                          <a:spcPct val="107000"/>
                        </a:lnSpc>
                        <a:spcAft>
                          <a:spcPts val="0"/>
                        </a:spcAft>
                      </a:pPr>
                      <a:r>
                        <a:rPr lang="en-CA" sz="1600" dirty="0">
                          <a:effectLst/>
                        </a:rPr>
                        <a:t>Storage problems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dirty="0">
                          <a:effectLst/>
                        </a:rPr>
                        <a:t>22.3</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875533323"/>
                  </a:ext>
                </a:extLst>
              </a:tr>
              <a:tr h="243688">
                <a:tc>
                  <a:txBody>
                    <a:bodyPr/>
                    <a:lstStyle/>
                    <a:p>
                      <a:pPr>
                        <a:lnSpc>
                          <a:spcPct val="107000"/>
                        </a:lnSpc>
                        <a:spcAft>
                          <a:spcPts val="0"/>
                        </a:spcAft>
                      </a:pPr>
                      <a:r>
                        <a:rPr lang="en-CA" sz="1600" i="1" dirty="0">
                          <a:effectLst/>
                        </a:rPr>
                        <a:t>Victims of crime</a:t>
                      </a:r>
                      <a:endParaRPr lang="en-CA" sz="1600" i="1"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dirty="0">
                          <a:effectLst/>
                        </a:rPr>
                        <a:t> </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3090609465"/>
                  </a:ext>
                </a:extLst>
              </a:tr>
              <a:tr h="243688">
                <a:tc>
                  <a:txBody>
                    <a:bodyPr/>
                    <a:lstStyle/>
                    <a:p>
                      <a:pPr>
                        <a:lnSpc>
                          <a:spcPct val="107000"/>
                        </a:lnSpc>
                        <a:spcAft>
                          <a:spcPts val="0"/>
                        </a:spcAft>
                      </a:pPr>
                      <a:r>
                        <a:rPr lang="en-CA" sz="1600" dirty="0">
                          <a:effectLst/>
                        </a:rPr>
                        <a:t>Theft of goods/stock</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a:effectLst/>
                        </a:rPr>
                        <a:t>21.7</a:t>
                      </a:r>
                      <a:endParaRPr lang="en-CA" sz="160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3185839784"/>
                  </a:ext>
                </a:extLst>
              </a:tr>
              <a:tr h="243688">
                <a:tc>
                  <a:txBody>
                    <a:bodyPr/>
                    <a:lstStyle/>
                    <a:p>
                      <a:pPr>
                        <a:lnSpc>
                          <a:spcPct val="107000"/>
                        </a:lnSpc>
                        <a:spcAft>
                          <a:spcPts val="0"/>
                        </a:spcAft>
                      </a:pPr>
                      <a:r>
                        <a:rPr lang="en-CA" sz="1600" dirty="0">
                          <a:effectLst/>
                        </a:rPr>
                        <a:t>Confiscation of goods by police</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dirty="0">
                          <a:effectLst/>
                        </a:rPr>
                        <a:t>11.3</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987594411"/>
                  </a:ext>
                </a:extLst>
              </a:tr>
              <a:tr h="489854">
                <a:tc>
                  <a:txBody>
                    <a:bodyPr/>
                    <a:lstStyle/>
                    <a:p>
                      <a:pPr>
                        <a:lnSpc>
                          <a:spcPct val="107000"/>
                        </a:lnSpc>
                        <a:spcAft>
                          <a:spcPts val="0"/>
                        </a:spcAft>
                      </a:pPr>
                      <a:r>
                        <a:rPr lang="en-CA" sz="1600" dirty="0">
                          <a:effectLst/>
                        </a:rPr>
                        <a:t>Harassment/demands for bribes by police</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dirty="0">
                          <a:effectLst/>
                        </a:rPr>
                        <a:t>7.8</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760289533"/>
                  </a:ext>
                </a:extLst>
              </a:tr>
              <a:tr h="243688">
                <a:tc>
                  <a:txBody>
                    <a:bodyPr/>
                    <a:lstStyle/>
                    <a:p>
                      <a:pPr>
                        <a:lnSpc>
                          <a:spcPct val="107000"/>
                        </a:lnSpc>
                        <a:spcAft>
                          <a:spcPts val="0"/>
                        </a:spcAft>
                      </a:pPr>
                      <a:r>
                        <a:rPr lang="en-CA" sz="1600" dirty="0">
                          <a:effectLst/>
                        </a:rPr>
                        <a:t>Theft of money/income</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dirty="0">
                          <a:effectLst/>
                        </a:rPr>
                        <a:t>13.3</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2134099203"/>
                  </a:ext>
                </a:extLst>
              </a:tr>
              <a:tr h="243688">
                <a:tc>
                  <a:txBody>
                    <a:bodyPr/>
                    <a:lstStyle/>
                    <a:p>
                      <a:pPr>
                        <a:lnSpc>
                          <a:spcPct val="107000"/>
                        </a:lnSpc>
                        <a:spcAft>
                          <a:spcPts val="0"/>
                        </a:spcAft>
                      </a:pPr>
                      <a:r>
                        <a:rPr lang="en-CA" sz="1600" dirty="0">
                          <a:effectLst/>
                        </a:rPr>
                        <a:t>Physical attacks/assaults by police</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dirty="0">
                          <a:effectLst/>
                        </a:rPr>
                        <a:t>5.4</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2914319782"/>
                  </a:ext>
                </a:extLst>
              </a:tr>
              <a:tr h="243688">
                <a:tc>
                  <a:txBody>
                    <a:bodyPr/>
                    <a:lstStyle/>
                    <a:p>
                      <a:pPr>
                        <a:lnSpc>
                          <a:spcPct val="107000"/>
                        </a:lnSpc>
                        <a:spcAft>
                          <a:spcPts val="0"/>
                        </a:spcAft>
                      </a:pPr>
                      <a:r>
                        <a:rPr lang="en-CA" sz="1600" dirty="0">
                          <a:effectLst/>
                        </a:rPr>
                        <a:t>Arrest/detention of yourself/employees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dirty="0">
                          <a:effectLst/>
                        </a:rPr>
                        <a:t>4.0</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46316858"/>
                  </a:ext>
                </a:extLst>
              </a:tr>
              <a:tr h="243688">
                <a:tc>
                  <a:txBody>
                    <a:bodyPr/>
                    <a:lstStyle/>
                    <a:p>
                      <a:pPr>
                        <a:lnSpc>
                          <a:spcPct val="107000"/>
                        </a:lnSpc>
                        <a:spcAft>
                          <a:spcPts val="0"/>
                        </a:spcAft>
                      </a:pPr>
                      <a:r>
                        <a:rPr lang="en-CA" sz="1600" dirty="0">
                          <a:effectLst/>
                        </a:rPr>
                        <a:t>Physical attacks/assaults by citizens </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solidFill>
                      <a:schemeClr val="accent1">
                        <a:lumMod val="75000"/>
                      </a:schemeClr>
                    </a:solidFill>
                  </a:tcPr>
                </a:tc>
                <a:tc>
                  <a:txBody>
                    <a:bodyPr/>
                    <a:lstStyle/>
                    <a:p>
                      <a:pPr algn="ctr">
                        <a:lnSpc>
                          <a:spcPct val="107000"/>
                        </a:lnSpc>
                        <a:spcAft>
                          <a:spcPts val="0"/>
                        </a:spcAft>
                      </a:pPr>
                      <a:r>
                        <a:rPr lang="en-CA" sz="1600" dirty="0">
                          <a:effectLst/>
                        </a:rPr>
                        <a:t>7.0</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956" marR="47956" marT="0" marB="0"/>
                </a:tc>
                <a:extLst>
                  <a:ext uri="{0D108BD9-81ED-4DB2-BD59-A6C34878D82A}">
                    <a16:rowId xmlns:a16="http://schemas.microsoft.com/office/drawing/2014/main" val="2302160695"/>
                  </a:ext>
                </a:extLst>
              </a:tr>
            </a:tbl>
          </a:graphicData>
        </a:graphic>
      </p:graphicFrame>
      <p:sp>
        <p:nvSpPr>
          <p:cNvPr id="6" name="TextBox 5">
            <a:extLst>
              <a:ext uri="{FF2B5EF4-FFF2-40B4-BE49-F238E27FC236}">
                <a16:creationId xmlns:a16="http://schemas.microsoft.com/office/drawing/2014/main" id="{A8DFA3B9-485C-894F-B806-B008FD081AAC}"/>
              </a:ext>
            </a:extLst>
          </p:cNvPr>
          <p:cNvSpPr txBox="1"/>
          <p:nvPr/>
        </p:nvSpPr>
        <p:spPr>
          <a:xfrm>
            <a:off x="8787434" y="2747527"/>
            <a:ext cx="2888932" cy="523220"/>
          </a:xfrm>
          <a:prstGeom prst="rect">
            <a:avLst/>
          </a:prstGeom>
          <a:noFill/>
        </p:spPr>
        <p:txBody>
          <a:bodyPr wrap="none" rtlCol="0">
            <a:spAutoFit/>
          </a:bodyPr>
          <a:lstStyle/>
          <a:p>
            <a:pPr algn="ctr"/>
            <a:r>
              <a:rPr lang="en-GB" sz="2800" dirty="0">
                <a:solidFill>
                  <a:schemeClr val="bg1"/>
                </a:solidFill>
              </a:rPr>
              <a:t>Vendor Challenges</a:t>
            </a:r>
          </a:p>
        </p:txBody>
      </p:sp>
      <p:sp>
        <p:nvSpPr>
          <p:cNvPr id="5" name="TextBox 4">
            <a:extLst>
              <a:ext uri="{FF2B5EF4-FFF2-40B4-BE49-F238E27FC236}">
                <a16:creationId xmlns:a16="http://schemas.microsoft.com/office/drawing/2014/main" id="{47463582-9BF5-49B3-AEDA-C5966B7D34DA}"/>
              </a:ext>
            </a:extLst>
          </p:cNvPr>
          <p:cNvSpPr txBox="1"/>
          <p:nvPr/>
        </p:nvSpPr>
        <p:spPr>
          <a:xfrm>
            <a:off x="564842" y="6560448"/>
            <a:ext cx="7706960" cy="369332"/>
          </a:xfrm>
          <a:prstGeom prst="rect">
            <a:avLst/>
          </a:prstGeom>
          <a:noFill/>
        </p:spPr>
        <p:txBody>
          <a:bodyPr wrap="square" rtlCol="0">
            <a:spAutoFit/>
          </a:bodyPr>
          <a:lstStyle/>
          <a:p>
            <a:r>
              <a:rPr lang="en-US" dirty="0"/>
              <a:t>Data Courtesy of Hungry Cities Partnership (</a:t>
            </a:r>
            <a:r>
              <a:rPr lang="en-US" dirty="0" err="1"/>
              <a:t>Tawodzera</a:t>
            </a:r>
            <a:r>
              <a:rPr lang="en-US" dirty="0"/>
              <a:t> and Crush 2019)</a:t>
            </a:r>
            <a:endParaRPr lang="en-CA" dirty="0"/>
          </a:p>
        </p:txBody>
      </p:sp>
    </p:spTree>
    <p:extLst>
      <p:ext uri="{BB962C8B-B14F-4D97-AF65-F5344CB8AC3E}">
        <p14:creationId xmlns:p14="http://schemas.microsoft.com/office/powerpoint/2010/main" val="3602003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5"/>
          <p:cNvSpPr/>
          <p:nvPr/>
        </p:nvSpPr>
        <p:spPr>
          <a:xfrm>
            <a:off x="8271802" y="0"/>
            <a:ext cx="3920197" cy="6858000"/>
          </a:xfrm>
          <a:custGeom>
            <a:avLst/>
            <a:gdLst/>
            <a:ahLst/>
            <a:cxnLst/>
            <a:rect l="l" t="t" r="r" b="b"/>
            <a:pathLst>
              <a:path w="9144000" h="2362200">
                <a:moveTo>
                  <a:pt x="0" y="2362200"/>
                </a:moveTo>
                <a:lnTo>
                  <a:pt x="9144000" y="2362200"/>
                </a:lnTo>
                <a:lnTo>
                  <a:pt x="9144000" y="0"/>
                </a:lnTo>
                <a:lnTo>
                  <a:pt x="0" y="0"/>
                </a:lnTo>
                <a:lnTo>
                  <a:pt x="0" y="2362200"/>
                </a:lnTo>
                <a:close/>
              </a:path>
            </a:pathLst>
          </a:custGeom>
          <a:solidFill>
            <a:srgbClr val="0070C0"/>
          </a:solidFill>
          <a:ln>
            <a:noFill/>
          </a:ln>
        </p:spPr>
        <p:txBody>
          <a:bodyPr wrap="square" lIns="0" tIns="0" rIns="0" bIns="0" rtlCol="0"/>
          <a:lstStyle/>
          <a:p>
            <a:endParaRPr dirty="0"/>
          </a:p>
        </p:txBody>
      </p:sp>
      <p:sp>
        <p:nvSpPr>
          <p:cNvPr id="2" name="TextBox 1"/>
          <p:cNvSpPr txBox="1"/>
          <p:nvPr/>
        </p:nvSpPr>
        <p:spPr>
          <a:xfrm>
            <a:off x="522775" y="447121"/>
            <a:ext cx="7865151" cy="523220"/>
          </a:xfrm>
          <a:prstGeom prst="rect">
            <a:avLst/>
          </a:prstGeom>
          <a:noFill/>
        </p:spPr>
        <p:txBody>
          <a:bodyPr wrap="square" rtlCol="0">
            <a:spAutoFit/>
          </a:bodyPr>
          <a:lstStyle/>
          <a:p>
            <a:r>
              <a:rPr lang="en-GB" sz="2800" b="1" dirty="0">
                <a:solidFill>
                  <a:schemeClr val="tx1">
                    <a:lumMod val="75000"/>
                    <a:lumOff val="25000"/>
                  </a:schemeClr>
                </a:solidFill>
                <a:latin typeface="Century Gothic" panose="020B0502020202020204" pitchFamily="34" charset="0"/>
                <a:ea typeface="Arial" charset="0"/>
                <a:cs typeface="Arial" charset="0"/>
              </a:rPr>
              <a:t>Conclusions</a:t>
            </a:r>
          </a:p>
        </p:txBody>
      </p:sp>
      <p:sp>
        <p:nvSpPr>
          <p:cNvPr id="21" name="Content Placeholder 20">
            <a:extLst>
              <a:ext uri="{FF2B5EF4-FFF2-40B4-BE49-F238E27FC236}">
                <a16:creationId xmlns:a16="http://schemas.microsoft.com/office/drawing/2014/main" id="{A4B6F469-D15D-3F41-88B6-437ADFA6B21A}"/>
              </a:ext>
            </a:extLst>
          </p:cNvPr>
          <p:cNvSpPr>
            <a:spLocks noGrp="1"/>
          </p:cNvSpPr>
          <p:nvPr>
            <p:ph idx="1"/>
          </p:nvPr>
        </p:nvSpPr>
        <p:spPr>
          <a:xfrm>
            <a:off x="522775" y="1355907"/>
            <a:ext cx="7352495" cy="4862469"/>
          </a:xfrm>
        </p:spPr>
        <p:txBody>
          <a:bodyPr>
            <a:noAutofit/>
          </a:bodyPr>
          <a:lstStyle/>
          <a:p>
            <a:pPr marL="0" indent="0" algn="just">
              <a:lnSpc>
                <a:spcPct val="110000"/>
              </a:lnSpc>
              <a:spcAft>
                <a:spcPts val="1200"/>
              </a:spcAft>
              <a:buNone/>
            </a:pPr>
            <a:endParaRPr lang="en-CA" sz="2000" dirty="0"/>
          </a:p>
          <a:p>
            <a:pPr algn="just">
              <a:lnSpc>
                <a:spcPct val="110000"/>
              </a:lnSpc>
              <a:spcAft>
                <a:spcPts val="1200"/>
              </a:spcAft>
            </a:pPr>
            <a:r>
              <a:rPr lang="en-CA" dirty="0"/>
              <a:t>Depoliticizing development discourse can buttress state power by masking repression, legitimizing anti-democratic politics and  silencing the roots of exclusion</a:t>
            </a:r>
          </a:p>
          <a:p>
            <a:pPr algn="just">
              <a:lnSpc>
                <a:spcPct val="110000"/>
              </a:lnSpc>
              <a:spcAft>
                <a:spcPts val="1200"/>
              </a:spcAft>
            </a:pPr>
            <a:r>
              <a:rPr lang="en-CA" dirty="0"/>
              <a:t>Studying poverty and marginalization demands engagement with questions of state power</a:t>
            </a:r>
          </a:p>
          <a:p>
            <a:pPr algn="just">
              <a:lnSpc>
                <a:spcPct val="110000"/>
              </a:lnSpc>
              <a:spcAft>
                <a:spcPts val="1200"/>
              </a:spcAft>
            </a:pPr>
            <a:endParaRPr lang="en-ZA" sz="2000" dirty="0">
              <a:latin typeface="Century Gothic" panose="020B0502020202020204" pitchFamily="34" charset="0"/>
            </a:endParaRPr>
          </a:p>
        </p:txBody>
      </p:sp>
      <p:sp>
        <p:nvSpPr>
          <p:cNvPr id="5" name="Title 1">
            <a:extLst>
              <a:ext uri="{FF2B5EF4-FFF2-40B4-BE49-F238E27FC236}">
                <a16:creationId xmlns:a16="http://schemas.microsoft.com/office/drawing/2014/main" id="{4ACE52E4-5F7B-4F9F-9F5A-823A2678A0AD}"/>
              </a:ext>
            </a:extLst>
          </p:cNvPr>
          <p:cNvSpPr txBox="1">
            <a:spLocks/>
          </p:cNvSpPr>
          <p:nvPr/>
        </p:nvSpPr>
        <p:spPr>
          <a:xfrm>
            <a:off x="8685295" y="978593"/>
            <a:ext cx="3188447" cy="1143000"/>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bg1"/>
                </a:solidFill>
              </a:rPr>
              <a:t>Thank you</a:t>
            </a:r>
          </a:p>
        </p:txBody>
      </p:sp>
      <p:sp>
        <p:nvSpPr>
          <p:cNvPr id="6" name="TextBox 5">
            <a:extLst>
              <a:ext uri="{FF2B5EF4-FFF2-40B4-BE49-F238E27FC236}">
                <a16:creationId xmlns:a16="http://schemas.microsoft.com/office/drawing/2014/main" id="{BA2199B4-06DC-479E-8C10-1ABAA5E85380}"/>
              </a:ext>
            </a:extLst>
          </p:cNvPr>
          <p:cNvSpPr txBox="1"/>
          <p:nvPr/>
        </p:nvSpPr>
        <p:spPr>
          <a:xfrm>
            <a:off x="8271802" y="2215700"/>
            <a:ext cx="3774044" cy="2308324"/>
          </a:xfrm>
          <a:prstGeom prst="rect">
            <a:avLst/>
          </a:prstGeom>
          <a:noFill/>
        </p:spPr>
        <p:txBody>
          <a:bodyPr wrap="square" rtlCol="0">
            <a:spAutoFit/>
          </a:bodyPr>
          <a:lstStyle/>
          <a:p>
            <a:pPr algn="ctr"/>
            <a:r>
              <a:rPr lang="en-US" sz="2000" b="1" dirty="0">
                <a:solidFill>
                  <a:schemeClr val="bg1"/>
                </a:solidFill>
              </a:rPr>
              <a:t>Graeme Young</a:t>
            </a:r>
          </a:p>
          <a:p>
            <a:pPr algn="ctr"/>
            <a:r>
              <a:rPr lang="en-US" b="1" dirty="0">
                <a:solidFill>
                  <a:schemeClr val="bg1"/>
                </a:solidFill>
              </a:rPr>
              <a:t>Research Fellow</a:t>
            </a:r>
          </a:p>
          <a:p>
            <a:pPr algn="ctr"/>
            <a:r>
              <a:rPr lang="en-US" sz="1400" b="1" dirty="0">
                <a:solidFill>
                  <a:schemeClr val="bg1"/>
                </a:solidFill>
              </a:rPr>
              <a:t>Centre for Sustainable, Healthy and Learning Cities and </a:t>
            </a:r>
            <a:r>
              <a:rPr lang="en-GB" sz="1400" b="1" dirty="0">
                <a:solidFill>
                  <a:schemeClr val="bg1"/>
                </a:solidFill>
              </a:rPr>
              <a:t>Neighbourhoods</a:t>
            </a:r>
          </a:p>
          <a:p>
            <a:pPr algn="ctr"/>
            <a:r>
              <a:rPr lang="en-US" sz="1400" b="1" dirty="0">
                <a:solidFill>
                  <a:schemeClr val="bg1"/>
                </a:solidFill>
              </a:rPr>
              <a:t>University of Glasgow</a:t>
            </a:r>
          </a:p>
          <a:p>
            <a:pPr algn="ctr"/>
            <a:r>
              <a:rPr lang="en-US" sz="1400" b="1" dirty="0">
                <a:solidFill>
                  <a:schemeClr val="bg1"/>
                </a:solidFill>
              </a:rPr>
              <a:t>graeme.young.2@glasgow.ac.uk</a:t>
            </a:r>
          </a:p>
          <a:p>
            <a:pPr algn="ctr"/>
            <a:r>
              <a:rPr lang="en-GB" sz="1400" b="1" dirty="0">
                <a:solidFill>
                  <a:schemeClr val="bg1"/>
                </a:solidFill>
              </a:rPr>
              <a:t>http://hungrycities.net/</a:t>
            </a:r>
            <a:endParaRPr lang="en-US" sz="1400" b="1" dirty="0">
              <a:solidFill>
                <a:schemeClr val="bg1"/>
              </a:solidFill>
            </a:endParaRPr>
          </a:p>
          <a:p>
            <a:pPr algn="ctr"/>
            <a:endParaRPr lang="en-US" sz="1400" b="1" dirty="0">
              <a:solidFill>
                <a:schemeClr val="bg1"/>
              </a:solidFill>
            </a:endParaRPr>
          </a:p>
          <a:p>
            <a:pPr algn="ctr"/>
            <a:endParaRPr lang="en-US" b="1" dirty="0">
              <a:solidFill>
                <a:schemeClr val="bg1"/>
              </a:solidFill>
            </a:endParaRPr>
          </a:p>
        </p:txBody>
      </p:sp>
      <p:pic>
        <p:nvPicPr>
          <p:cNvPr id="7" name="Picture 6" descr="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0438" y="4549310"/>
            <a:ext cx="3305060" cy="1127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43899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3106</TotalTime>
  <Words>2146</Words>
  <Application>Microsoft Office PowerPoint</Application>
  <PresentationFormat>Widescreen</PresentationFormat>
  <Paragraphs>185</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Glasgow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Graeme Young</dc:creator>
  <cp:lastModifiedBy>Michael Tribe</cp:lastModifiedBy>
  <cp:revision>52</cp:revision>
  <dcterms:created xsi:type="dcterms:W3CDTF">2019-10-25T08:29:03Z</dcterms:created>
  <dcterms:modified xsi:type="dcterms:W3CDTF">2020-05-24T12:59:00Z</dcterms:modified>
</cp:coreProperties>
</file>